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  <p:sldMasterId id="2147483733" r:id="rId5"/>
    <p:sldMasterId id="2147483772" r:id="rId6"/>
  </p:sldMasterIdLst>
  <p:notesMasterIdLst>
    <p:notesMasterId r:id="rId31"/>
  </p:notesMasterIdLst>
  <p:handoutMasterIdLst>
    <p:handoutMasterId r:id="rId32"/>
  </p:handoutMasterIdLst>
  <p:sldIdLst>
    <p:sldId id="409" r:id="rId7"/>
    <p:sldId id="398" r:id="rId8"/>
    <p:sldId id="400" r:id="rId9"/>
    <p:sldId id="401" r:id="rId10"/>
    <p:sldId id="393" r:id="rId11"/>
    <p:sldId id="381" r:id="rId12"/>
    <p:sldId id="382" r:id="rId13"/>
    <p:sldId id="383" r:id="rId14"/>
    <p:sldId id="410" r:id="rId15"/>
    <p:sldId id="412" r:id="rId16"/>
    <p:sldId id="375" r:id="rId17"/>
    <p:sldId id="374" r:id="rId18"/>
    <p:sldId id="396" r:id="rId19"/>
    <p:sldId id="387" r:id="rId20"/>
    <p:sldId id="413" r:id="rId21"/>
    <p:sldId id="399" r:id="rId22"/>
    <p:sldId id="404" r:id="rId23"/>
    <p:sldId id="405" r:id="rId24"/>
    <p:sldId id="407" r:id="rId25"/>
    <p:sldId id="408" r:id="rId26"/>
    <p:sldId id="406" r:id="rId27"/>
    <p:sldId id="391" r:id="rId28"/>
    <p:sldId id="403" r:id="rId29"/>
    <p:sldId id="40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06B06-7071-41B3-9856-BFB74944C11D}" v="20" dt="2023-05-02T15:56:27.537"/>
  </p1510:revLst>
</p1510:revInfo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 autoAdjust="0"/>
  </p:normalViewPr>
  <p:slideViewPr>
    <p:cSldViewPr showGuides="1">
      <p:cViewPr varScale="1">
        <p:scale>
          <a:sx n="115" d="100"/>
          <a:sy n="115" d="100"/>
        </p:scale>
        <p:origin x="318" y="108"/>
      </p:cViewPr>
      <p:guideLst>
        <p:guide orient="horz" pos="1570"/>
        <p:guide pos="3840"/>
        <p:guide pos="347"/>
        <p:guide pos="7333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393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206B06-7071-41B3-9856-BFB74944C11D}"/>
    <pc:docChg chg="addSld">
      <pc:chgData name="" userId="" providerId="" clId="Web-{D6206B06-7071-41B3-9856-BFB74944C11D}" dt="2023-05-02T15:54:59.754" v="0"/>
      <pc:docMkLst>
        <pc:docMk/>
      </pc:docMkLst>
      <pc:sldChg chg="new">
        <pc:chgData name="" userId="" providerId="" clId="Web-{D6206B06-7071-41B3-9856-BFB74944C11D}" dt="2023-05-02T15:54:59.754" v="0"/>
        <pc:sldMkLst>
          <pc:docMk/>
          <pc:sldMk cId="1764021908" sldId="380"/>
        </pc:sldMkLst>
      </pc:sldChg>
    </pc:docChg>
  </pc:docChgLst>
  <pc:docChgLst>
    <pc:chgData name="Senn Adrian TDD" userId="S::adrian.senn@axpo.com::75af1e71-a579-44ab-9a4e-afca0bb7f775" providerId="AD" clId="Web-{D6206B06-7071-41B3-9856-BFB74944C11D}"/>
    <pc:docChg chg="addSld delSld modSld sldOrd">
      <pc:chgData name="Senn Adrian TDD" userId="S::adrian.senn@axpo.com::75af1e71-a579-44ab-9a4e-afca0bb7f775" providerId="AD" clId="Web-{D6206B06-7071-41B3-9856-BFB74944C11D}" dt="2023-05-02T15:56:27.537" v="23"/>
      <pc:docMkLst>
        <pc:docMk/>
      </pc:docMkLst>
      <pc:sldChg chg="modSp">
        <pc:chgData name="Senn Adrian TDD" userId="S::adrian.senn@axpo.com::75af1e71-a579-44ab-9a4e-afca0bb7f775" providerId="AD" clId="Web-{D6206B06-7071-41B3-9856-BFB74944C11D}" dt="2023-05-02T15:55:48.161" v="13" actId="20577"/>
        <pc:sldMkLst>
          <pc:docMk/>
          <pc:sldMk cId="587083735" sldId="307"/>
        </pc:sldMkLst>
        <pc:spChg chg="mod">
          <ac:chgData name="Senn Adrian TDD" userId="S::adrian.senn@axpo.com::75af1e71-a579-44ab-9a4e-afca0bb7f775" providerId="AD" clId="Web-{D6206B06-7071-41B3-9856-BFB74944C11D}" dt="2023-05-02T15:55:48.161" v="13" actId="20577"/>
          <ac:spMkLst>
            <pc:docMk/>
            <pc:sldMk cId="587083735" sldId="307"/>
            <ac:spMk id="7" creationId="{2240AEB0-7B0E-44B3-ADA7-36F7F8001351}"/>
          </ac:spMkLst>
        </pc:spChg>
      </pc:sldChg>
      <pc:sldChg chg="modSp new ord">
        <pc:chgData name="Senn Adrian TDD" userId="S::adrian.senn@axpo.com::75af1e71-a579-44ab-9a4e-afca0bb7f775" providerId="AD" clId="Web-{D6206B06-7071-41B3-9856-BFB74944C11D}" dt="2023-05-02T15:56:27.537" v="23"/>
        <pc:sldMkLst>
          <pc:docMk/>
          <pc:sldMk cId="956687634" sldId="380"/>
        </pc:sldMkLst>
        <pc:spChg chg="mod">
          <ac:chgData name="Senn Adrian TDD" userId="S::adrian.senn@axpo.com::75af1e71-a579-44ab-9a4e-afca0bb7f775" providerId="AD" clId="Web-{D6206B06-7071-41B3-9856-BFB74944C11D}" dt="2023-05-02T15:56:21.631" v="22" actId="20577"/>
          <ac:spMkLst>
            <pc:docMk/>
            <pc:sldMk cId="956687634" sldId="380"/>
            <ac:spMk id="3" creationId="{C99D88CB-B58E-CE96-317C-0731843A3ED6}"/>
          </ac:spMkLst>
        </pc:spChg>
      </pc:sldChg>
      <pc:sldChg chg="del">
        <pc:chgData name="Senn Adrian TDD" userId="S::adrian.senn@axpo.com::75af1e71-a579-44ab-9a4e-afca0bb7f775" providerId="AD" clId="Web-{D6206B06-7071-41B3-9856-BFB74944C11D}" dt="2023-05-02T15:55:51.489" v="14"/>
        <pc:sldMkLst>
          <pc:docMk/>
          <pc:sldMk cId="1764021908" sldId="380"/>
        </pc:sldMkLst>
      </pc:sldChg>
      <pc:sldChg chg="new del">
        <pc:chgData name="Senn Adrian TDD" userId="S::adrian.senn@axpo.com::75af1e71-a579-44ab-9a4e-afca0bb7f775" providerId="AD" clId="Web-{D6206B06-7071-41B3-9856-BFB74944C11D}" dt="2023-05-02T15:56:02.818" v="16"/>
        <pc:sldMkLst>
          <pc:docMk/>
          <pc:sldMk cId="2907753644" sldId="38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4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4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D3AD8FE0-DA8D-4E18-B8A1-7AC4274A977A}" type="datetimeFigureOut">
              <a:rPr lang="de-CH" sz="1050" smtClean="0"/>
              <a:t>10.05.2023</a:t>
            </a:fld>
            <a:endParaRPr lang="de-CH" sz="105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3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5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1000" smtClean="0"/>
              <a:t>‹#›</a:t>
            </a:fld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20688" y="229394"/>
            <a:ext cx="4032448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/>
            </a:lvl1pPr>
          </a:lstStyle>
          <a:p>
            <a:fld id="{67103740-C717-4353-A962-7DFFEF2467DB}" type="datetimeFigureOut">
              <a:rPr lang="de-CH" smtClean="0"/>
              <a:pPr/>
              <a:t>10.05.2023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20688" y="628650"/>
            <a:ext cx="5616624" cy="3159889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20688" y="3995937"/>
            <a:ext cx="5616624" cy="439248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A493298-6094-4361-B311-891E531296F6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67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78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0838" y="682625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34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20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79725" y="468313"/>
            <a:ext cx="4181475" cy="235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266AD-4E43-4990-980A-F0579AD94FE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53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3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de-DE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CA7A98-9412-4F18-B493-0229D5759B65}" type="slidenum">
              <a:rPr lang="en-GB" altLang="de-DE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altLang="de-DE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1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0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55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5986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2500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35792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635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75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7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8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54695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6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934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41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1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52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85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152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6554118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2523590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308306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827648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27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63289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29407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32018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016282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69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7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8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29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62946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2166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05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0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2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4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1187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282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0868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19603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56698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0562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550688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643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437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006332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7657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042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511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594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09107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9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49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629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7436652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819783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01491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8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5835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18460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708586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031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39077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645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4156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014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93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65354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6577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95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5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31431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1925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847218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3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577543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40322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56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6508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6599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069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4009906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53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31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238468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83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54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4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643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75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74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412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046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70532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83094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035915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5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83346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88212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7147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3118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4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4" r:id="rId2"/>
    <p:sldLayoutId id="2147483697" r:id="rId3"/>
    <p:sldLayoutId id="2147483719" r:id="rId4"/>
    <p:sldLayoutId id="2147483720" r:id="rId5"/>
    <p:sldLayoutId id="2147483721" r:id="rId6"/>
    <p:sldLayoutId id="2147483717" r:id="rId7"/>
    <p:sldLayoutId id="2147483689" r:id="rId8"/>
    <p:sldLayoutId id="2147483727" r:id="rId9"/>
    <p:sldLayoutId id="2147483659" r:id="rId10"/>
    <p:sldLayoutId id="2147483671" r:id="rId11"/>
    <p:sldLayoutId id="2147483673" r:id="rId12"/>
    <p:sldLayoutId id="2147483711" r:id="rId13"/>
    <p:sldLayoutId id="2147483700" r:id="rId14"/>
    <p:sldLayoutId id="2147483710" r:id="rId15"/>
    <p:sldLayoutId id="2147483712" r:id="rId16"/>
    <p:sldLayoutId id="2147483722" r:id="rId17"/>
    <p:sldLayoutId id="2147483723" r:id="rId18"/>
    <p:sldLayoutId id="2147483724" r:id="rId19"/>
    <p:sldLayoutId id="2147483725" r:id="rId20"/>
    <p:sldLayoutId id="2147483674" r:id="rId21"/>
    <p:sldLayoutId id="2147483705" r:id="rId22"/>
    <p:sldLayoutId id="2147483675" r:id="rId23"/>
    <p:sldLayoutId id="2147483714" r:id="rId24"/>
    <p:sldLayoutId id="2147483713" r:id="rId25"/>
    <p:sldLayoutId id="2147483729" r:id="rId26"/>
    <p:sldLayoutId id="2147483730" r:id="rId27"/>
    <p:sldLayoutId id="2147483731" r:id="rId28"/>
    <p:sldLayoutId id="2147483732" r:id="rId29"/>
    <p:sldLayoutId id="2147483728" r:id="rId30"/>
    <p:sldLayoutId id="2147483672" r:id="rId31"/>
    <p:sldLayoutId id="2147483690" r:id="rId32"/>
    <p:sldLayoutId id="2147483677" r:id="rId33"/>
    <p:sldLayoutId id="2147483718" r:id="rId34"/>
    <p:sldLayoutId id="2147483695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9210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6207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rketplace.visualstudio.com/items?itemName=qetza.replacetoken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rindam0310018" TargetMode="External"/><Relationship Id="rId3" Type="http://schemas.openxmlformats.org/officeDocument/2006/relationships/image" Target="../media/image17.emf"/><Relationship Id="rId7" Type="http://schemas.openxmlformats.org/officeDocument/2006/relationships/hyperlink" Target="https://www.linkedin.com/in/arindam-mitra-28981095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essionize.com/arindam0310018" TargetMode="External"/><Relationship Id="rId5" Type="http://schemas.openxmlformats.org/officeDocument/2006/relationships/hyperlink" Target="https://dev.to/arindam0310018" TargetMode="External"/><Relationship Id="rId4" Type="http://schemas.openxmlformats.org/officeDocument/2006/relationships/hyperlink" Target="https://github.com/arindam0310018" TargetMode="Externa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insolar.ch/content/axpo19/ch/en/about-us/lightboxes/adrian-sen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.xml"/><Relationship Id="rId7" Type="http://schemas.openxmlformats.org/officeDocument/2006/relationships/image" Target="../media/image19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BC2EAC-EF1A-4ADA-BE9B-D84085AB5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649072" cy="1403588"/>
          </a:xfrm>
        </p:spPr>
        <p:txBody>
          <a:bodyPr/>
          <a:lstStyle/>
          <a:p>
            <a:r>
              <a:rPr lang="en-US" sz="4800" b="1" dirty="0"/>
              <a:t>Advanced Analytics</a:t>
            </a:r>
            <a:br>
              <a:rPr lang="en-US" sz="4800" b="1" dirty="0"/>
            </a:br>
            <a:r>
              <a:rPr lang="en-US" sz="4800" b="1" dirty="0"/>
              <a:t>with Azure DevOps Dojo</a:t>
            </a:r>
            <a:r>
              <a:rPr lang="en-US" sz="4800" dirty="0"/>
              <a:t> </a:t>
            </a:r>
            <a:endParaRPr lang="en-US" sz="4800" dirty="0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EB39954-B9E8-4079-AD87-304E099D7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11.05.2023 | Azure Bootcamp Switzerland 2023 | Arindam Mitra &amp; Adrian Senn</a:t>
            </a:r>
          </a:p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28687" r="-202" b="22221"/>
          <a:stretch/>
        </p:blipFill>
        <p:spPr>
          <a:xfrm>
            <a:off x="-12034" y="0"/>
            <a:ext cx="12276000" cy="4017626"/>
          </a:xfrm>
        </p:spPr>
      </p:pic>
    </p:spTree>
    <p:extLst>
      <p:ext uri="{BB962C8B-B14F-4D97-AF65-F5344CB8AC3E}">
        <p14:creationId xmlns:p14="http://schemas.microsoft.com/office/powerpoint/2010/main" val="4871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A GUESS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10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12" name="Picture 2" descr="How AI Can Calculate Our Oil Surplus...From Space | WI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2882"/>
            <a:ext cx="9505056" cy="49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PHYSICAL POWER TRADING:-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grpSp>
        <p:nvGrpSpPr>
          <p:cNvPr id="349" name="Group 348"/>
          <p:cNvGrpSpPr/>
          <p:nvPr/>
        </p:nvGrpSpPr>
        <p:grpSpPr>
          <a:xfrm>
            <a:off x="1105344" y="1130702"/>
            <a:ext cx="9981312" cy="5400600"/>
            <a:chOff x="1415480" y="1116377"/>
            <a:chExt cx="10053320" cy="5480975"/>
          </a:xfrm>
        </p:grpSpPr>
        <p:cxnSp>
          <p:nvCxnSpPr>
            <p:cNvPr id="9" name="Buet linje 2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23273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Buet linje 261"/>
            <p:cNvCxnSpPr>
              <a:stCxn id="43" idx="1"/>
              <a:endCxn id="15" idx="3"/>
            </p:cNvCxnSpPr>
            <p:nvPr/>
          </p:nvCxnSpPr>
          <p:spPr>
            <a:xfrm rot="10800000" flipV="1">
              <a:off x="4678601" y="2432831"/>
              <a:ext cx="3143092" cy="39921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" name="Buet linje 262"/>
            <p:cNvCxnSpPr>
              <a:stCxn id="42" idx="1"/>
              <a:endCxn id="15" idx="3"/>
            </p:cNvCxnSpPr>
            <p:nvPr/>
          </p:nvCxnSpPr>
          <p:spPr>
            <a:xfrm rot="10800000" flipV="1">
              <a:off x="4678599" y="2079407"/>
              <a:ext cx="3127650" cy="434562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2" name="Avrundet rektangel 263"/>
            <p:cNvSpPr/>
            <p:nvPr/>
          </p:nvSpPr>
          <p:spPr>
            <a:xfrm>
              <a:off x="3739337" y="298428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forecast</a:t>
              </a:r>
            </a:p>
          </p:txBody>
        </p:sp>
        <p:sp>
          <p:nvSpPr>
            <p:cNvPr id="13" name="Avrundet rektangel 264"/>
            <p:cNvSpPr/>
            <p:nvPr/>
          </p:nvSpPr>
          <p:spPr>
            <a:xfrm>
              <a:off x="3739337" y="358853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production forecast</a:t>
              </a:r>
            </a:p>
          </p:txBody>
        </p:sp>
        <p:sp>
          <p:nvSpPr>
            <p:cNvPr id="14" name="Avrundet rektangel 265"/>
            <p:cNvSpPr/>
            <p:nvPr/>
          </p:nvSpPr>
          <p:spPr>
            <a:xfrm>
              <a:off x="3739337" y="630762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availability</a:t>
              </a:r>
            </a:p>
          </p:txBody>
        </p:sp>
        <p:sp>
          <p:nvSpPr>
            <p:cNvPr id="15" name="Avrundet rektangel 266"/>
            <p:cNvSpPr/>
            <p:nvPr/>
          </p:nvSpPr>
          <p:spPr>
            <a:xfrm>
              <a:off x="3739337" y="238004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 reserve activation</a:t>
              </a:r>
            </a:p>
          </p:txBody>
        </p:sp>
        <p:sp>
          <p:nvSpPr>
            <p:cNvPr id="16" name="Avrundet rektangel 267"/>
            <p:cNvSpPr/>
            <p:nvPr/>
          </p:nvSpPr>
          <p:spPr>
            <a:xfrm>
              <a:off x="3739337" y="479701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taken</a:t>
              </a:r>
            </a:p>
          </p:txBody>
        </p:sp>
        <p:sp>
          <p:nvSpPr>
            <p:cNvPr id="17" name="Avrundet rektangel 268"/>
            <p:cNvSpPr/>
            <p:nvPr/>
          </p:nvSpPr>
          <p:spPr>
            <a:xfrm>
              <a:off x="3739337" y="540125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water values</a:t>
              </a:r>
            </a:p>
          </p:txBody>
        </p:sp>
        <p:sp>
          <p:nvSpPr>
            <p:cNvPr id="18" name="Avrundet rektangel 269"/>
            <p:cNvSpPr/>
            <p:nvPr/>
          </p:nvSpPr>
          <p:spPr>
            <a:xfrm>
              <a:off x="3739337" y="570337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reservoir levels</a:t>
              </a:r>
            </a:p>
          </p:txBody>
        </p:sp>
        <p:sp>
          <p:nvSpPr>
            <p:cNvPr id="19" name="Avrundet rektangel 270"/>
            <p:cNvSpPr/>
            <p:nvPr/>
          </p:nvSpPr>
          <p:spPr>
            <a:xfrm>
              <a:off x="3739337" y="117156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placed</a:t>
              </a:r>
            </a:p>
          </p:txBody>
        </p:sp>
        <p:sp>
          <p:nvSpPr>
            <p:cNvPr id="20" name="Avrundet rektangel 271"/>
            <p:cNvSpPr/>
            <p:nvPr/>
          </p:nvSpPr>
          <p:spPr>
            <a:xfrm>
              <a:off x="3739337" y="509913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not OK data communication </a:t>
              </a:r>
            </a:p>
          </p:txBody>
        </p:sp>
        <p:sp>
          <p:nvSpPr>
            <p:cNvPr id="21" name="Avrundet rektangel 272"/>
            <p:cNvSpPr/>
            <p:nvPr/>
          </p:nvSpPr>
          <p:spPr>
            <a:xfrm>
              <a:off x="3739337" y="147368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Changes from co-owners</a:t>
              </a:r>
            </a:p>
          </p:txBody>
        </p:sp>
        <p:sp>
          <p:nvSpPr>
            <p:cNvPr id="22" name="Avrundet rektangel 273"/>
            <p:cNvSpPr/>
            <p:nvPr/>
          </p:nvSpPr>
          <p:spPr>
            <a:xfrm>
              <a:off x="3739337" y="419277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Information from field workers</a:t>
              </a:r>
            </a:p>
          </p:txBody>
        </p:sp>
        <p:sp>
          <p:nvSpPr>
            <p:cNvPr id="23" name="Avrundet rektangel 274"/>
            <p:cNvSpPr/>
            <p:nvPr/>
          </p:nvSpPr>
          <p:spPr>
            <a:xfrm>
              <a:off x="3739337" y="328641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forecast</a:t>
              </a:r>
            </a:p>
          </p:txBody>
        </p:sp>
        <p:sp>
          <p:nvSpPr>
            <p:cNvPr id="24" name="Avrundet rektangel 275"/>
            <p:cNvSpPr/>
            <p:nvPr/>
          </p:nvSpPr>
          <p:spPr>
            <a:xfrm>
              <a:off x="5923640" y="6391247"/>
              <a:ext cx="733798" cy="205463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Events</a:t>
              </a:r>
            </a:p>
          </p:txBody>
        </p:sp>
        <p:sp>
          <p:nvSpPr>
            <p:cNvPr id="25" name="Avrundet rektangel 276"/>
            <p:cNvSpPr/>
            <p:nvPr/>
          </p:nvSpPr>
          <p:spPr>
            <a:xfrm>
              <a:off x="6683755" y="6166344"/>
              <a:ext cx="733798" cy="205463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Actions</a:t>
              </a:r>
            </a:p>
          </p:txBody>
        </p:sp>
        <p:sp>
          <p:nvSpPr>
            <p:cNvPr id="26" name="Avrundet rektangel 277"/>
            <p:cNvSpPr/>
            <p:nvPr/>
          </p:nvSpPr>
          <p:spPr>
            <a:xfrm>
              <a:off x="5585606" y="2507564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Accept tertiary reserve activation</a:t>
              </a:r>
            </a:p>
          </p:txBody>
        </p:sp>
        <p:sp>
          <p:nvSpPr>
            <p:cNvPr id="27" name="Avrundet rektangel 278"/>
            <p:cNvSpPr/>
            <p:nvPr/>
          </p:nvSpPr>
          <p:spPr>
            <a:xfrm>
              <a:off x="5581478" y="351461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Calculate</a:t>
              </a:r>
            </a:p>
          </p:txBody>
        </p:sp>
        <p:sp>
          <p:nvSpPr>
            <p:cNvPr id="28" name="Avrundet rektangel 279"/>
            <p:cNvSpPr/>
            <p:nvPr/>
          </p:nvSpPr>
          <p:spPr>
            <a:xfrm>
              <a:off x="10529539" y="344056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mFRR bid</a:t>
              </a:r>
            </a:p>
          </p:txBody>
        </p:sp>
        <p:sp>
          <p:nvSpPr>
            <p:cNvPr id="29" name="Avrundet rektangel 280"/>
            <p:cNvSpPr/>
            <p:nvPr/>
          </p:nvSpPr>
          <p:spPr>
            <a:xfrm>
              <a:off x="5579359" y="4242108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Consider possible Intraday trading</a:t>
              </a:r>
            </a:p>
          </p:txBody>
        </p:sp>
        <p:sp>
          <p:nvSpPr>
            <p:cNvPr id="30" name="Avrundet rektangel 281"/>
            <p:cNvSpPr/>
            <p:nvPr/>
          </p:nvSpPr>
          <p:spPr>
            <a:xfrm>
              <a:off x="5579358" y="4976363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Send UMM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If needed</a:t>
              </a:r>
            </a:p>
          </p:txBody>
        </p:sp>
        <p:sp>
          <p:nvSpPr>
            <p:cNvPr id="31" name="Avrundet rektangel 282"/>
            <p:cNvSpPr/>
            <p:nvPr/>
          </p:nvSpPr>
          <p:spPr>
            <a:xfrm>
              <a:off x="5579358" y="5310466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availability</a:t>
              </a:r>
            </a:p>
          </p:txBody>
        </p:sp>
        <p:sp>
          <p:nvSpPr>
            <p:cNvPr id="32" name="Avrundet rektangel 283"/>
            <p:cNvSpPr/>
            <p:nvPr/>
          </p:nvSpPr>
          <p:spPr>
            <a:xfrm>
              <a:off x="5581312" y="280796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Register activation</a:t>
              </a:r>
            </a:p>
          </p:txBody>
        </p:sp>
        <p:sp>
          <p:nvSpPr>
            <p:cNvPr id="33" name="Avrundet rektangel 284"/>
            <p:cNvSpPr/>
            <p:nvPr/>
          </p:nvSpPr>
          <p:spPr>
            <a:xfrm>
              <a:off x="6683877" y="6391889"/>
              <a:ext cx="733798" cy="205463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Verifications</a:t>
              </a:r>
            </a:p>
          </p:txBody>
        </p:sp>
        <p:sp>
          <p:nvSpPr>
            <p:cNvPr id="34" name="Avrundet rektangel 285"/>
            <p:cNvSpPr/>
            <p:nvPr/>
          </p:nvSpPr>
          <p:spPr>
            <a:xfrm>
              <a:off x="7817752" y="2668847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Market compliance?</a:t>
              </a:r>
            </a:p>
          </p:txBody>
        </p:sp>
        <p:sp>
          <p:nvSpPr>
            <p:cNvPr id="35" name="Avrundet rektangel 286"/>
            <p:cNvSpPr/>
            <p:nvPr/>
          </p:nvSpPr>
          <p:spPr>
            <a:xfrm>
              <a:off x="7817752" y="3022271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Within restrictions?</a:t>
              </a:r>
            </a:p>
          </p:txBody>
        </p:sp>
        <p:sp>
          <p:nvSpPr>
            <p:cNvPr id="36" name="Avrundet rektangel 287"/>
            <p:cNvSpPr/>
            <p:nvPr/>
          </p:nvSpPr>
          <p:spPr>
            <a:xfrm>
              <a:off x="7806248" y="196200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Tertiary reserve bid?</a:t>
              </a:r>
            </a:p>
          </p:txBody>
        </p:sp>
        <p:sp>
          <p:nvSpPr>
            <p:cNvPr id="37" name="Avrundet rektangel 288"/>
            <p:cNvSpPr/>
            <p:nvPr/>
          </p:nvSpPr>
          <p:spPr>
            <a:xfrm>
              <a:off x="7821690" y="231542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Intraday offers?</a:t>
              </a:r>
            </a:p>
          </p:txBody>
        </p:sp>
        <p:sp>
          <p:nvSpPr>
            <p:cNvPr id="38" name="Avrundet rektangel 289"/>
            <p:cNvSpPr/>
            <p:nvPr/>
          </p:nvSpPr>
          <p:spPr>
            <a:xfrm>
              <a:off x="7816081" y="337569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market breach?</a:t>
              </a:r>
            </a:p>
          </p:txBody>
        </p:sp>
        <p:sp>
          <p:nvSpPr>
            <p:cNvPr id="39" name="Avrundet rektangel 290"/>
            <p:cNvSpPr/>
            <p:nvPr/>
          </p:nvSpPr>
          <p:spPr>
            <a:xfrm>
              <a:off x="7816081" y="3729119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restriction breach?</a:t>
              </a:r>
            </a:p>
          </p:txBody>
        </p:sp>
        <p:sp>
          <p:nvSpPr>
            <p:cNvPr id="40" name="Avrundet rektangel 291"/>
            <p:cNvSpPr/>
            <p:nvPr/>
          </p:nvSpPr>
          <p:spPr>
            <a:xfrm>
              <a:off x="7816081" y="4082542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New plan feasible?</a:t>
              </a:r>
            </a:p>
          </p:txBody>
        </p:sp>
        <p:sp>
          <p:nvSpPr>
            <p:cNvPr id="41" name="Avrundet rektangel 292"/>
            <p:cNvSpPr/>
            <p:nvPr/>
          </p:nvSpPr>
          <p:spPr>
            <a:xfrm>
              <a:off x="7816081" y="4435966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Assets affected?</a:t>
              </a:r>
            </a:p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How?</a:t>
              </a:r>
            </a:p>
          </p:txBody>
        </p:sp>
        <p:sp>
          <p:nvSpPr>
            <p:cNvPr id="42" name="Avrundet rektangel 293"/>
            <p:cNvSpPr/>
            <p:nvPr/>
          </p:nvSpPr>
          <p:spPr>
            <a:xfrm>
              <a:off x="7816081" y="478939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Wanted effect?</a:t>
              </a:r>
            </a:p>
          </p:txBody>
        </p:sp>
        <p:sp>
          <p:nvSpPr>
            <p:cNvPr id="43" name="Avrundet rektangel 294"/>
            <p:cNvSpPr/>
            <p:nvPr/>
          </p:nvSpPr>
          <p:spPr>
            <a:xfrm>
              <a:off x="7816081" y="5142813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new plan?</a:t>
              </a:r>
            </a:p>
          </p:txBody>
        </p:sp>
        <p:sp>
          <p:nvSpPr>
            <p:cNvPr id="44" name="Avrundet rektangel 295"/>
            <p:cNvSpPr/>
            <p:nvPr/>
          </p:nvSpPr>
          <p:spPr>
            <a:xfrm>
              <a:off x="5923640" y="6169164"/>
              <a:ext cx="733798" cy="205463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Preconditions</a:t>
              </a:r>
            </a:p>
          </p:txBody>
        </p:sp>
        <p:sp>
          <p:nvSpPr>
            <p:cNvPr id="45" name="Avrundet rektangel 296"/>
            <p:cNvSpPr/>
            <p:nvPr/>
          </p:nvSpPr>
          <p:spPr>
            <a:xfrm>
              <a:off x="1806246" y="216036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Availability</a:t>
              </a:r>
            </a:p>
          </p:txBody>
        </p:sp>
        <p:sp>
          <p:nvSpPr>
            <p:cNvPr id="46" name="Avrundet rektangel 297"/>
            <p:cNvSpPr/>
            <p:nvPr/>
          </p:nvSpPr>
          <p:spPr>
            <a:xfrm>
              <a:off x="1806246" y="244797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7" name="Avrundet rektangel 298"/>
            <p:cNvSpPr/>
            <p:nvPr/>
          </p:nvSpPr>
          <p:spPr>
            <a:xfrm>
              <a:off x="1806246" y="27355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8" name="Avrundet rektangel 299"/>
            <p:cNvSpPr/>
            <p:nvPr/>
          </p:nvSpPr>
          <p:spPr>
            <a:xfrm>
              <a:off x="1806246" y="3023191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Demand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9" name="Avrundet rektangel 300"/>
            <p:cNvSpPr/>
            <p:nvPr/>
          </p:nvSpPr>
          <p:spPr>
            <a:xfrm>
              <a:off x="1806246" y="331079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Wind power forecast</a:t>
              </a:r>
            </a:p>
          </p:txBody>
        </p:sp>
        <p:sp>
          <p:nvSpPr>
            <p:cNvPr id="50" name="Avrundet rektangel 301"/>
            <p:cNvSpPr/>
            <p:nvPr/>
          </p:nvSpPr>
          <p:spPr>
            <a:xfrm>
              <a:off x="1806246" y="4173625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Water values</a:t>
              </a:r>
            </a:p>
          </p:txBody>
        </p:sp>
        <p:sp>
          <p:nvSpPr>
            <p:cNvPr id="51" name="Avrundet rektangel 302"/>
            <p:cNvSpPr/>
            <p:nvPr/>
          </p:nvSpPr>
          <p:spPr>
            <a:xfrm>
              <a:off x="1806246" y="446123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Marginal costs</a:t>
              </a:r>
            </a:p>
          </p:txBody>
        </p:sp>
        <p:sp>
          <p:nvSpPr>
            <p:cNvPr id="52" name="Avrundet rektangel 303"/>
            <p:cNvSpPr/>
            <p:nvPr/>
          </p:nvSpPr>
          <p:spPr>
            <a:xfrm>
              <a:off x="1806246" y="129753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Restrictions</a:t>
              </a:r>
            </a:p>
          </p:txBody>
        </p:sp>
        <p:sp>
          <p:nvSpPr>
            <p:cNvPr id="53" name="Avrundet rektangel 304"/>
            <p:cNvSpPr/>
            <p:nvPr/>
          </p:nvSpPr>
          <p:spPr>
            <a:xfrm>
              <a:off x="1806246" y="359840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co-owners</a:t>
              </a:r>
            </a:p>
          </p:txBody>
        </p:sp>
        <p:sp>
          <p:nvSpPr>
            <p:cNvPr id="54" name="Avrundet rektangel 305"/>
            <p:cNvSpPr/>
            <p:nvPr/>
          </p:nvSpPr>
          <p:spPr>
            <a:xfrm>
              <a:off x="1806246" y="589927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Day ahead obligation</a:t>
              </a:r>
            </a:p>
          </p:txBody>
        </p:sp>
        <p:sp>
          <p:nvSpPr>
            <p:cNvPr id="55" name="Avrundet rektangel 306"/>
            <p:cNvSpPr/>
            <p:nvPr/>
          </p:nvSpPr>
          <p:spPr>
            <a:xfrm>
              <a:off x="1806246" y="503645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Primary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6" name="Avrundet rektangel 307"/>
            <p:cNvSpPr/>
            <p:nvPr/>
          </p:nvSpPr>
          <p:spPr>
            <a:xfrm>
              <a:off x="1806246" y="5324060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Secondary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7" name="Avrundet rektangel 308"/>
            <p:cNvSpPr/>
            <p:nvPr/>
          </p:nvSpPr>
          <p:spPr>
            <a:xfrm>
              <a:off x="1806246" y="561166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reserve bids</a:t>
              </a:r>
            </a:p>
          </p:txBody>
        </p:sp>
        <p:sp>
          <p:nvSpPr>
            <p:cNvPr id="58" name="Avrundet rektangel 309"/>
            <p:cNvSpPr/>
            <p:nvPr/>
          </p:nvSpPr>
          <p:spPr>
            <a:xfrm>
              <a:off x="1806246" y="61868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schedule</a:t>
              </a:r>
            </a:p>
          </p:txBody>
        </p:sp>
        <p:sp>
          <p:nvSpPr>
            <p:cNvPr id="59" name="Avrundet rektangel 310"/>
            <p:cNvSpPr/>
            <p:nvPr/>
          </p:nvSpPr>
          <p:spPr>
            <a:xfrm>
              <a:off x="3739337" y="449489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UMM affecting you</a:t>
              </a:r>
            </a:p>
          </p:txBody>
        </p:sp>
        <p:cxnSp>
          <p:nvCxnSpPr>
            <p:cNvPr id="63" name="Rett pil 314"/>
            <p:cNvCxnSpPr>
              <a:stCxn id="27" idx="2"/>
              <a:endCxn id="33" idx="0"/>
            </p:cNvCxnSpPr>
            <p:nvPr/>
          </p:nvCxnSpPr>
          <p:spPr>
            <a:xfrm flipH="1">
              <a:off x="6050943" y="2742380"/>
              <a:ext cx="4294" cy="6558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4" name="Rett pil 315"/>
            <p:cNvCxnSpPr>
              <a:endCxn id="28" idx="2"/>
            </p:cNvCxnSpPr>
            <p:nvPr/>
          </p:nvCxnSpPr>
          <p:spPr>
            <a:xfrm flipV="1">
              <a:off x="6048992" y="3749435"/>
              <a:ext cx="2119" cy="525662"/>
            </a:xfrm>
            <a:prstGeom prst="straightConnector1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65" name="Ellipse 316"/>
            <p:cNvSpPr>
              <a:spLocks noChangeAspect="1"/>
            </p:cNvSpPr>
            <p:nvPr/>
          </p:nvSpPr>
          <p:spPr>
            <a:xfrm>
              <a:off x="3227760" y="3992087"/>
              <a:ext cx="22632" cy="22684"/>
            </a:xfrm>
            <a:prstGeom prst="ellipse">
              <a:avLst/>
            </a:prstGeom>
            <a:noFill/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6" name="Buet linje 317"/>
            <p:cNvCxnSpPr>
              <a:stCxn id="51" idx="3"/>
              <a:endCxn id="159" idx="2"/>
            </p:cNvCxnSpPr>
            <p:nvPr/>
          </p:nvCxnSpPr>
          <p:spPr>
            <a:xfrm>
              <a:off x="2745509" y="2277773"/>
              <a:ext cx="482251" cy="1725656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Buet linje 318"/>
            <p:cNvCxnSpPr>
              <a:stCxn id="53" idx="3"/>
              <a:endCxn id="159" idx="2"/>
            </p:cNvCxnSpPr>
            <p:nvPr/>
          </p:nvCxnSpPr>
          <p:spPr>
            <a:xfrm>
              <a:off x="2745509" y="2852990"/>
              <a:ext cx="482251" cy="115043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Buet linje 319"/>
            <p:cNvCxnSpPr>
              <a:stCxn id="54" idx="3"/>
              <a:endCxn id="159" idx="2"/>
            </p:cNvCxnSpPr>
            <p:nvPr/>
          </p:nvCxnSpPr>
          <p:spPr>
            <a:xfrm>
              <a:off x="2745509" y="3140599"/>
              <a:ext cx="482251" cy="86283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Buet linje 320"/>
            <p:cNvCxnSpPr>
              <a:stCxn id="55" idx="3"/>
              <a:endCxn id="159" idx="2"/>
            </p:cNvCxnSpPr>
            <p:nvPr/>
          </p:nvCxnSpPr>
          <p:spPr>
            <a:xfrm>
              <a:off x="2745509" y="3428208"/>
              <a:ext cx="482251" cy="57522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Buet linje 321"/>
            <p:cNvCxnSpPr>
              <a:stCxn id="56" idx="3"/>
              <a:endCxn id="159" idx="2"/>
            </p:cNvCxnSpPr>
            <p:nvPr/>
          </p:nvCxnSpPr>
          <p:spPr>
            <a:xfrm flipV="1">
              <a:off x="2745509" y="4003428"/>
              <a:ext cx="482251" cy="28760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Buet linje 322"/>
            <p:cNvCxnSpPr>
              <a:stCxn id="58" idx="3"/>
              <a:endCxn id="159" idx="2"/>
            </p:cNvCxnSpPr>
            <p:nvPr/>
          </p:nvCxnSpPr>
          <p:spPr>
            <a:xfrm>
              <a:off x="2745509" y="1414948"/>
              <a:ext cx="482251" cy="258848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Buet linje 323"/>
            <p:cNvCxnSpPr>
              <a:stCxn id="57" idx="3"/>
              <a:endCxn id="159" idx="2"/>
            </p:cNvCxnSpPr>
            <p:nvPr/>
          </p:nvCxnSpPr>
          <p:spPr>
            <a:xfrm flipV="1">
              <a:off x="2745509" y="4003428"/>
              <a:ext cx="482251" cy="57521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Buet linje 324"/>
            <p:cNvCxnSpPr>
              <a:stCxn id="52" idx="3"/>
              <a:endCxn id="159" idx="2"/>
            </p:cNvCxnSpPr>
            <p:nvPr/>
          </p:nvCxnSpPr>
          <p:spPr>
            <a:xfrm>
              <a:off x="2745509" y="2565382"/>
              <a:ext cx="482251" cy="14380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Buet linje 325"/>
            <p:cNvCxnSpPr>
              <a:stCxn id="61" idx="3"/>
              <a:endCxn id="159" idx="2"/>
            </p:cNvCxnSpPr>
            <p:nvPr/>
          </p:nvCxnSpPr>
          <p:spPr>
            <a:xfrm flipV="1">
              <a:off x="2745509" y="4003428"/>
              <a:ext cx="482251" cy="115043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Buet linje 326"/>
            <p:cNvCxnSpPr>
              <a:stCxn id="59" idx="3"/>
              <a:endCxn id="159" idx="2"/>
            </p:cNvCxnSpPr>
            <p:nvPr/>
          </p:nvCxnSpPr>
          <p:spPr>
            <a:xfrm>
              <a:off x="2745509" y="3715817"/>
              <a:ext cx="482251" cy="287612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Buet linje 327"/>
            <p:cNvCxnSpPr>
              <a:stCxn id="62" idx="3"/>
              <a:endCxn id="159" idx="2"/>
            </p:cNvCxnSpPr>
            <p:nvPr/>
          </p:nvCxnSpPr>
          <p:spPr>
            <a:xfrm flipV="1">
              <a:off x="2745509" y="4003429"/>
              <a:ext cx="482251" cy="1438040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Buet linje 328"/>
            <p:cNvCxnSpPr>
              <a:stCxn id="60" idx="3"/>
              <a:endCxn id="159" idx="2"/>
            </p:cNvCxnSpPr>
            <p:nvPr/>
          </p:nvCxnSpPr>
          <p:spPr>
            <a:xfrm flipV="1">
              <a:off x="2745509" y="4003429"/>
              <a:ext cx="482251" cy="2013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Buet linje 329"/>
            <p:cNvCxnSpPr>
              <a:stCxn id="63" idx="3"/>
              <a:endCxn id="159" idx="2"/>
            </p:cNvCxnSpPr>
            <p:nvPr/>
          </p:nvCxnSpPr>
          <p:spPr>
            <a:xfrm flipV="1">
              <a:off x="2745509" y="4003429"/>
              <a:ext cx="482251" cy="17256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Buet linje 330"/>
            <p:cNvCxnSpPr>
              <a:stCxn id="64" idx="3"/>
              <a:endCxn id="159" idx="2"/>
            </p:cNvCxnSpPr>
            <p:nvPr/>
          </p:nvCxnSpPr>
          <p:spPr>
            <a:xfrm flipV="1">
              <a:off x="2745509" y="4003429"/>
              <a:ext cx="482251" cy="230086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Buet linje 331"/>
            <p:cNvCxnSpPr>
              <a:stCxn id="13" idx="1"/>
              <a:endCxn id="159" idx="6"/>
            </p:cNvCxnSpPr>
            <p:nvPr/>
          </p:nvCxnSpPr>
          <p:spPr>
            <a:xfrm rot="10800000" flipV="1">
              <a:off x="3250393" y="3101697"/>
              <a:ext cx="488946" cy="90173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1" name="Buet linje 332"/>
            <p:cNvCxnSpPr>
              <a:stCxn id="14" idx="1"/>
              <a:endCxn id="159" idx="6"/>
            </p:cNvCxnSpPr>
            <p:nvPr/>
          </p:nvCxnSpPr>
          <p:spPr>
            <a:xfrm rot="10800000" flipV="1">
              <a:off x="3250393" y="3705939"/>
              <a:ext cx="488946" cy="29749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2" name="Buet linje 333"/>
            <p:cNvCxnSpPr>
              <a:stCxn id="23" idx="1"/>
              <a:endCxn id="159" idx="6"/>
            </p:cNvCxnSpPr>
            <p:nvPr/>
          </p:nvCxnSpPr>
          <p:spPr>
            <a:xfrm rot="10800000">
              <a:off x="3250393" y="4003429"/>
              <a:ext cx="488946" cy="3067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3" name="Buet linje 334"/>
            <p:cNvCxnSpPr>
              <a:stCxn id="15" idx="1"/>
              <a:endCxn id="159" idx="6"/>
            </p:cNvCxnSpPr>
            <p:nvPr/>
          </p:nvCxnSpPr>
          <p:spPr>
            <a:xfrm rot="10800000">
              <a:off x="3250393" y="4003429"/>
              <a:ext cx="488946" cy="24216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4" name="Buet linje 335"/>
            <p:cNvCxnSpPr>
              <a:stCxn id="22" idx="1"/>
              <a:endCxn id="159" idx="6"/>
            </p:cNvCxnSpPr>
            <p:nvPr/>
          </p:nvCxnSpPr>
          <p:spPr>
            <a:xfrm rot="10800000" flipV="1">
              <a:off x="3250393" y="1591093"/>
              <a:ext cx="488946" cy="24123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5" name="Buet linje 336"/>
            <p:cNvCxnSpPr>
              <a:stCxn id="20" idx="1"/>
              <a:endCxn id="159" idx="6"/>
            </p:cNvCxnSpPr>
            <p:nvPr/>
          </p:nvCxnSpPr>
          <p:spPr>
            <a:xfrm rot="10800000" flipV="1">
              <a:off x="3250393" y="1288973"/>
              <a:ext cx="488946" cy="2714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6" name="Buet linje 337"/>
            <p:cNvCxnSpPr>
              <a:stCxn id="16" idx="1"/>
              <a:endCxn id="159" idx="6"/>
            </p:cNvCxnSpPr>
            <p:nvPr/>
          </p:nvCxnSpPr>
          <p:spPr>
            <a:xfrm rot="10800000" flipV="1">
              <a:off x="3250393" y="2497456"/>
              <a:ext cx="488946" cy="15059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7" name="Buet linje 338"/>
            <p:cNvCxnSpPr>
              <a:stCxn id="24" idx="1"/>
              <a:endCxn id="159" idx="6"/>
            </p:cNvCxnSpPr>
            <p:nvPr/>
          </p:nvCxnSpPr>
          <p:spPr>
            <a:xfrm rot="10800000" flipV="1">
              <a:off x="3250393" y="3403818"/>
              <a:ext cx="488946" cy="59961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8" name="Buet linje 339"/>
            <p:cNvCxnSpPr>
              <a:stCxn id="65" idx="1"/>
              <a:endCxn id="159" idx="6"/>
            </p:cNvCxnSpPr>
            <p:nvPr/>
          </p:nvCxnSpPr>
          <p:spPr>
            <a:xfrm rot="10800000">
              <a:off x="3250393" y="4003429"/>
              <a:ext cx="488946" cy="608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9" name="Buet linje 340"/>
            <p:cNvCxnSpPr>
              <a:stCxn id="17" idx="1"/>
              <a:endCxn id="159" idx="6"/>
            </p:cNvCxnSpPr>
            <p:nvPr/>
          </p:nvCxnSpPr>
          <p:spPr>
            <a:xfrm rot="10800000">
              <a:off x="3250393" y="4003428"/>
              <a:ext cx="488946" cy="9109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0" name="Buet linje 341"/>
            <p:cNvCxnSpPr>
              <a:stCxn id="21" idx="1"/>
              <a:endCxn id="159" idx="6"/>
            </p:cNvCxnSpPr>
            <p:nvPr/>
          </p:nvCxnSpPr>
          <p:spPr>
            <a:xfrm rot="10800000">
              <a:off x="3250393" y="4003428"/>
              <a:ext cx="488946" cy="121311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1" name="Buet linje 342"/>
            <p:cNvCxnSpPr>
              <a:stCxn id="18" idx="1"/>
              <a:endCxn id="159" idx="6"/>
            </p:cNvCxnSpPr>
            <p:nvPr/>
          </p:nvCxnSpPr>
          <p:spPr>
            <a:xfrm rot="10800000">
              <a:off x="3250393" y="4003429"/>
              <a:ext cx="488946" cy="15152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2" name="Buet linje 343"/>
            <p:cNvCxnSpPr>
              <a:stCxn id="19" idx="1"/>
              <a:endCxn id="159" idx="6"/>
            </p:cNvCxnSpPr>
            <p:nvPr/>
          </p:nvCxnSpPr>
          <p:spPr>
            <a:xfrm rot="10800000">
              <a:off x="3250393" y="4003429"/>
              <a:ext cx="488946" cy="18173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Rett pil 344"/>
            <p:cNvCxnSpPr>
              <a:stCxn id="33" idx="2"/>
            </p:cNvCxnSpPr>
            <p:nvPr/>
          </p:nvCxnSpPr>
          <p:spPr>
            <a:xfrm>
              <a:off x="6050943" y="3042781"/>
              <a:ext cx="2161" cy="6845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4" name="Avrundet rektangel 345"/>
            <p:cNvSpPr/>
            <p:nvPr/>
          </p:nvSpPr>
          <p:spPr>
            <a:xfrm>
              <a:off x="5583473" y="311123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Activate activation</a:t>
              </a:r>
            </a:p>
          </p:txBody>
        </p:sp>
        <p:cxnSp>
          <p:nvCxnSpPr>
            <p:cNvPr id="95" name="Buet linje 346"/>
            <p:cNvCxnSpPr>
              <a:stCxn id="42" idx="3"/>
            </p:cNvCxnSpPr>
            <p:nvPr/>
          </p:nvCxnSpPr>
          <p:spPr>
            <a:xfrm>
              <a:off x="8745511" y="2079407"/>
              <a:ext cx="501090" cy="17987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6" name="Buet linje 347"/>
            <p:cNvCxnSpPr>
              <a:stCxn id="38" idx="3"/>
            </p:cNvCxnSpPr>
            <p:nvPr/>
          </p:nvCxnSpPr>
          <p:spPr>
            <a:xfrm>
              <a:off x="8757014" y="2786256"/>
              <a:ext cx="489586" cy="10919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7" name="Buet linje 348"/>
            <p:cNvCxnSpPr>
              <a:stCxn id="41" idx="3"/>
            </p:cNvCxnSpPr>
            <p:nvPr/>
          </p:nvCxnSpPr>
          <p:spPr>
            <a:xfrm>
              <a:off x="8757014" y="3139679"/>
              <a:ext cx="489586" cy="73851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8" name="Buet linje 349"/>
            <p:cNvCxnSpPr>
              <a:stCxn id="43" idx="3"/>
            </p:cNvCxnSpPr>
            <p:nvPr/>
          </p:nvCxnSpPr>
          <p:spPr>
            <a:xfrm>
              <a:off x="8760952" y="2432833"/>
              <a:ext cx="485648" cy="1445358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9" name="Buet linje 350"/>
            <p:cNvCxnSpPr>
              <a:stCxn id="45" idx="3"/>
            </p:cNvCxnSpPr>
            <p:nvPr/>
          </p:nvCxnSpPr>
          <p:spPr>
            <a:xfrm>
              <a:off x="8755342" y="3846528"/>
              <a:ext cx="491258" cy="3166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0" name="Buet linje 351"/>
            <p:cNvCxnSpPr>
              <a:stCxn id="44" idx="3"/>
            </p:cNvCxnSpPr>
            <p:nvPr/>
          </p:nvCxnSpPr>
          <p:spPr>
            <a:xfrm>
              <a:off x="8755342" y="3493104"/>
              <a:ext cx="491258" cy="385087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1" name="Buet linje 352"/>
            <p:cNvCxnSpPr>
              <a:stCxn id="46" idx="3"/>
            </p:cNvCxnSpPr>
            <p:nvPr/>
          </p:nvCxnSpPr>
          <p:spPr>
            <a:xfrm flipV="1">
              <a:off x="8755342" y="3878191"/>
              <a:ext cx="491258" cy="3217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2" name="Buet linje 353"/>
            <p:cNvCxnSpPr>
              <a:stCxn id="47" idx="3"/>
            </p:cNvCxnSpPr>
            <p:nvPr/>
          </p:nvCxnSpPr>
          <p:spPr>
            <a:xfrm flipV="1">
              <a:off x="8755342" y="3878191"/>
              <a:ext cx="491258" cy="6751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3" name="Buet linje 354"/>
            <p:cNvCxnSpPr>
              <a:stCxn id="48" idx="3"/>
            </p:cNvCxnSpPr>
            <p:nvPr/>
          </p:nvCxnSpPr>
          <p:spPr>
            <a:xfrm flipV="1">
              <a:off x="8755342" y="3878190"/>
              <a:ext cx="491258" cy="10286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4" name="Buet linje 355"/>
            <p:cNvCxnSpPr>
              <a:stCxn id="49" idx="3"/>
            </p:cNvCxnSpPr>
            <p:nvPr/>
          </p:nvCxnSpPr>
          <p:spPr>
            <a:xfrm flipV="1">
              <a:off x="8755342" y="3878190"/>
              <a:ext cx="491258" cy="13820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Buet linje 357"/>
            <p:cNvCxnSpPr>
              <a:stCxn id="42" idx="1"/>
              <a:endCxn id="20" idx="3"/>
            </p:cNvCxnSpPr>
            <p:nvPr/>
          </p:nvCxnSpPr>
          <p:spPr>
            <a:xfrm rot="10800000">
              <a:off x="4678599" y="1288973"/>
              <a:ext cx="3127650" cy="7904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7" name="Buet linje 358"/>
            <p:cNvCxnSpPr>
              <a:stCxn id="42" idx="1"/>
              <a:endCxn id="22" idx="3"/>
            </p:cNvCxnSpPr>
            <p:nvPr/>
          </p:nvCxnSpPr>
          <p:spPr>
            <a:xfrm rot="10800000">
              <a:off x="4678599" y="1591094"/>
              <a:ext cx="3127650" cy="4883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Buet linje 359"/>
            <p:cNvCxnSpPr>
              <a:stCxn id="28" idx="1"/>
              <a:endCxn id="22" idx="3"/>
            </p:cNvCxnSpPr>
            <p:nvPr/>
          </p:nvCxnSpPr>
          <p:spPr>
            <a:xfrm rot="10800000">
              <a:off x="4678599" y="1591095"/>
              <a:ext cx="902880" cy="20409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9" name="Buet linje 360"/>
            <p:cNvCxnSpPr>
              <a:stCxn id="28" idx="1"/>
              <a:endCxn id="16" idx="3"/>
            </p:cNvCxnSpPr>
            <p:nvPr/>
          </p:nvCxnSpPr>
          <p:spPr>
            <a:xfrm rot="10800000">
              <a:off x="4678599" y="2497457"/>
              <a:ext cx="902880" cy="11345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0" name="Buet linje 361"/>
            <p:cNvCxnSpPr>
              <a:stCxn id="28" idx="1"/>
              <a:endCxn id="13" idx="3"/>
            </p:cNvCxnSpPr>
            <p:nvPr/>
          </p:nvCxnSpPr>
          <p:spPr>
            <a:xfrm rot="10800000">
              <a:off x="4678599" y="3101699"/>
              <a:ext cx="902880" cy="53032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1" name="Buet linje 362"/>
            <p:cNvCxnSpPr>
              <a:stCxn id="28" idx="1"/>
              <a:endCxn id="24" idx="3"/>
            </p:cNvCxnSpPr>
            <p:nvPr/>
          </p:nvCxnSpPr>
          <p:spPr>
            <a:xfrm rot="10800000">
              <a:off x="4678599" y="3403820"/>
              <a:ext cx="902880" cy="22820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2" name="Buet linje 363"/>
            <p:cNvCxnSpPr>
              <a:stCxn id="28" idx="1"/>
              <a:endCxn id="17" idx="3"/>
            </p:cNvCxnSpPr>
            <p:nvPr/>
          </p:nvCxnSpPr>
          <p:spPr>
            <a:xfrm rot="10800000" flipV="1">
              <a:off x="4678599" y="3632026"/>
              <a:ext cx="902880" cy="12823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3" name="Buet linje 364"/>
            <p:cNvCxnSpPr>
              <a:stCxn id="28" idx="1"/>
              <a:endCxn id="21" idx="3"/>
            </p:cNvCxnSpPr>
            <p:nvPr/>
          </p:nvCxnSpPr>
          <p:spPr>
            <a:xfrm rot="10800000" flipV="1">
              <a:off x="4678599" y="3632025"/>
              <a:ext cx="902880" cy="158451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4" name="Buet linje 365"/>
            <p:cNvCxnSpPr>
              <a:stCxn id="28" idx="1"/>
              <a:endCxn id="18" idx="3"/>
            </p:cNvCxnSpPr>
            <p:nvPr/>
          </p:nvCxnSpPr>
          <p:spPr>
            <a:xfrm rot="10800000" flipV="1">
              <a:off x="4678599" y="3632026"/>
              <a:ext cx="902880" cy="18866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Buet linje 366"/>
            <p:cNvCxnSpPr>
              <a:stCxn id="28" idx="1"/>
              <a:endCxn id="19" idx="3"/>
            </p:cNvCxnSpPr>
            <p:nvPr/>
          </p:nvCxnSpPr>
          <p:spPr>
            <a:xfrm rot="10800000" flipV="1">
              <a:off x="4678599" y="3632026"/>
              <a:ext cx="902880" cy="21887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6" name="Buet linje 367"/>
            <p:cNvCxnSpPr>
              <a:stCxn id="28" idx="1"/>
              <a:endCxn id="65" idx="3"/>
            </p:cNvCxnSpPr>
            <p:nvPr/>
          </p:nvCxnSpPr>
          <p:spPr>
            <a:xfrm rot="10800000" flipV="1">
              <a:off x="4678599" y="3632026"/>
              <a:ext cx="902880" cy="9802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7" name="Buet linje 368"/>
            <p:cNvCxnSpPr>
              <a:stCxn id="28" idx="1"/>
              <a:endCxn id="23" idx="3"/>
            </p:cNvCxnSpPr>
            <p:nvPr/>
          </p:nvCxnSpPr>
          <p:spPr>
            <a:xfrm rot="10800000" flipV="1">
              <a:off x="4678599" y="3632026"/>
              <a:ext cx="902880" cy="67815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8" name="Buet linje 369"/>
            <p:cNvCxnSpPr>
              <a:stCxn id="28" idx="1"/>
              <a:endCxn id="14" idx="3"/>
            </p:cNvCxnSpPr>
            <p:nvPr/>
          </p:nvCxnSpPr>
          <p:spPr>
            <a:xfrm rot="10800000" flipV="1">
              <a:off x="4678599" y="3632026"/>
              <a:ext cx="902880" cy="739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9" name="Buet linje 370"/>
            <p:cNvCxnSpPr>
              <a:stCxn id="32" idx="1"/>
              <a:endCxn id="15" idx="3"/>
            </p:cNvCxnSpPr>
            <p:nvPr/>
          </p:nvCxnSpPr>
          <p:spPr>
            <a:xfrm rot="10800000" flipV="1">
              <a:off x="4678599" y="5427873"/>
              <a:ext cx="900760" cy="9971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0" name="Buet linje 371"/>
            <p:cNvCxnSpPr>
              <a:stCxn id="31" idx="1"/>
              <a:endCxn id="15" idx="3"/>
            </p:cNvCxnSpPr>
            <p:nvPr/>
          </p:nvCxnSpPr>
          <p:spPr>
            <a:xfrm rot="10800000" flipV="1">
              <a:off x="4678599" y="5093770"/>
              <a:ext cx="900760" cy="1331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1" name="Buet linje 372"/>
            <p:cNvCxnSpPr>
              <a:stCxn id="30" idx="1"/>
              <a:endCxn id="15" idx="3"/>
            </p:cNvCxnSpPr>
            <p:nvPr/>
          </p:nvCxnSpPr>
          <p:spPr>
            <a:xfrm rot="10800000" flipV="1">
              <a:off x="4678599" y="4359515"/>
              <a:ext cx="900761" cy="20655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Buet linje 373"/>
            <p:cNvCxnSpPr>
              <a:stCxn id="28" idx="1"/>
              <a:endCxn id="15" idx="3"/>
            </p:cNvCxnSpPr>
            <p:nvPr/>
          </p:nvCxnSpPr>
          <p:spPr>
            <a:xfrm rot="10800000" flipV="1">
              <a:off x="4678599" y="3632026"/>
              <a:ext cx="902880" cy="2793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3" name="Buet linje 374"/>
            <p:cNvCxnSpPr>
              <a:stCxn id="42" idx="1"/>
              <a:endCxn id="28" idx="3"/>
            </p:cNvCxnSpPr>
            <p:nvPr/>
          </p:nvCxnSpPr>
          <p:spPr>
            <a:xfrm rot="10800000" flipV="1">
              <a:off x="6520739" y="2079407"/>
              <a:ext cx="1285509" cy="15526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4" name="Buet linje 375"/>
            <p:cNvCxnSpPr>
              <a:stCxn id="45" idx="1"/>
              <a:endCxn id="28" idx="3"/>
            </p:cNvCxnSpPr>
            <p:nvPr/>
          </p:nvCxnSpPr>
          <p:spPr>
            <a:xfrm rot="10800000">
              <a:off x="6520741" y="3632026"/>
              <a:ext cx="1295341" cy="2145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Buet linje 376"/>
            <p:cNvCxnSpPr>
              <a:stCxn id="46" idx="1"/>
              <a:endCxn id="28" idx="3"/>
            </p:cNvCxnSpPr>
            <p:nvPr/>
          </p:nvCxnSpPr>
          <p:spPr>
            <a:xfrm rot="10800000">
              <a:off x="6520741" y="3632027"/>
              <a:ext cx="1295341" cy="567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Buet linje 377"/>
            <p:cNvCxnSpPr>
              <a:stCxn id="47" idx="1"/>
              <a:endCxn id="28" idx="3"/>
            </p:cNvCxnSpPr>
            <p:nvPr/>
          </p:nvCxnSpPr>
          <p:spPr>
            <a:xfrm rot="10800000">
              <a:off x="6520741" y="3632026"/>
              <a:ext cx="1295341" cy="9213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Buet linje 378"/>
            <p:cNvCxnSpPr>
              <a:stCxn id="44" idx="1"/>
              <a:endCxn id="28" idx="3"/>
            </p:cNvCxnSpPr>
            <p:nvPr/>
          </p:nvCxnSpPr>
          <p:spPr>
            <a:xfrm rot="10800000" flipV="1">
              <a:off x="6520741" y="3493102"/>
              <a:ext cx="1295341" cy="138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8" name="Buet linje 379"/>
            <p:cNvCxnSpPr>
              <a:stCxn id="43" idx="1"/>
              <a:endCxn id="28" idx="3"/>
            </p:cNvCxnSpPr>
            <p:nvPr/>
          </p:nvCxnSpPr>
          <p:spPr>
            <a:xfrm rot="10800000" flipV="1">
              <a:off x="6520739" y="2432831"/>
              <a:ext cx="1300951" cy="1199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9" name="Buet linje 380"/>
            <p:cNvCxnSpPr>
              <a:stCxn id="48" idx="1"/>
              <a:endCxn id="28" idx="3"/>
            </p:cNvCxnSpPr>
            <p:nvPr/>
          </p:nvCxnSpPr>
          <p:spPr>
            <a:xfrm rot="10800000">
              <a:off x="6520741" y="3632028"/>
              <a:ext cx="1295341" cy="12747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0" name="Buet linje 381"/>
            <p:cNvCxnSpPr>
              <a:stCxn id="49" idx="1"/>
              <a:endCxn id="28" idx="3"/>
            </p:cNvCxnSpPr>
            <p:nvPr/>
          </p:nvCxnSpPr>
          <p:spPr>
            <a:xfrm rot="10800000">
              <a:off x="6520741" y="3632028"/>
              <a:ext cx="1295341" cy="1628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1" name="Buet linje 382"/>
            <p:cNvCxnSpPr>
              <a:stCxn id="41" idx="1"/>
              <a:endCxn id="28" idx="3"/>
            </p:cNvCxnSpPr>
            <p:nvPr/>
          </p:nvCxnSpPr>
          <p:spPr>
            <a:xfrm rot="10800000" flipV="1">
              <a:off x="6520740" y="3139680"/>
              <a:ext cx="1297013" cy="4923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2" name="Buet linje 383"/>
            <p:cNvCxnSpPr>
              <a:stCxn id="38" idx="1"/>
              <a:endCxn id="28" idx="3"/>
            </p:cNvCxnSpPr>
            <p:nvPr/>
          </p:nvCxnSpPr>
          <p:spPr>
            <a:xfrm rot="10800000" flipV="1">
              <a:off x="6520740" y="2786256"/>
              <a:ext cx="1297013" cy="8457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3" name="Buet linje 384"/>
            <p:cNvCxnSpPr>
              <a:stCxn id="28" idx="1"/>
              <a:endCxn id="192" idx="3"/>
            </p:cNvCxnSpPr>
            <p:nvPr/>
          </p:nvCxnSpPr>
          <p:spPr>
            <a:xfrm rot="10800000" flipV="1">
              <a:off x="9983487" y="3557977"/>
              <a:ext cx="546053" cy="3119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4" name="Buet linje 385"/>
            <p:cNvCxnSpPr>
              <a:stCxn id="27" idx="1"/>
              <a:endCxn id="16" idx="3"/>
            </p:cNvCxnSpPr>
            <p:nvPr/>
          </p:nvCxnSpPr>
          <p:spPr>
            <a:xfrm rot="10800000">
              <a:off x="4678601" y="2497456"/>
              <a:ext cx="907007" cy="1275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5" name="Buet linje 386"/>
            <p:cNvCxnSpPr/>
            <p:nvPr/>
          </p:nvCxnSpPr>
          <p:spPr>
            <a:xfrm rot="16200000" flipV="1">
              <a:off x="8245947" y="1243303"/>
              <a:ext cx="1305111" cy="11364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36" name="TekstSylinder 387"/>
            <p:cNvSpPr txBox="1"/>
            <p:nvPr/>
          </p:nvSpPr>
          <p:spPr>
            <a:xfrm>
              <a:off x="9350191" y="2464096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black"/>
                  </a:solidFill>
                  <a:latin typeface="Calibri"/>
                </a:rPr>
                <a:t>No</a:t>
              </a:r>
            </a:p>
          </p:txBody>
        </p:sp>
        <p:cxnSp>
          <p:nvCxnSpPr>
            <p:cNvPr id="137" name="Buet linje 388"/>
            <p:cNvCxnSpPr/>
            <p:nvPr/>
          </p:nvCxnSpPr>
          <p:spPr>
            <a:xfrm rot="5400000" flipH="1" flipV="1">
              <a:off x="8932498" y="3123808"/>
              <a:ext cx="1068485" cy="103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Ellipse 389"/>
            <p:cNvSpPr/>
            <p:nvPr/>
          </p:nvSpPr>
          <p:spPr>
            <a:xfrm>
              <a:off x="9246599" y="3658050"/>
              <a:ext cx="440279" cy="44027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OK?</a:t>
              </a:r>
            </a:p>
          </p:txBody>
        </p:sp>
        <p:cxnSp>
          <p:nvCxnSpPr>
            <p:cNvPr id="139" name="Buet linje 390"/>
            <p:cNvCxnSpPr>
              <a:stCxn id="30" idx="1"/>
              <a:endCxn id="22" idx="3"/>
            </p:cNvCxnSpPr>
            <p:nvPr/>
          </p:nvCxnSpPr>
          <p:spPr>
            <a:xfrm rot="10800000">
              <a:off x="4678599" y="1591094"/>
              <a:ext cx="900761" cy="27684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0" name="Buet linje 391"/>
            <p:cNvCxnSpPr>
              <a:stCxn id="30" idx="1"/>
              <a:endCxn id="16" idx="3"/>
            </p:cNvCxnSpPr>
            <p:nvPr/>
          </p:nvCxnSpPr>
          <p:spPr>
            <a:xfrm rot="10800000">
              <a:off x="4678599" y="2497456"/>
              <a:ext cx="900761" cy="18620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1" name="Buet linje 392"/>
            <p:cNvCxnSpPr>
              <a:stCxn id="30" idx="1"/>
              <a:endCxn id="13" idx="3"/>
            </p:cNvCxnSpPr>
            <p:nvPr/>
          </p:nvCxnSpPr>
          <p:spPr>
            <a:xfrm rot="10800000">
              <a:off x="4678599" y="3101697"/>
              <a:ext cx="900761" cy="12578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2" name="Buet linje 393"/>
            <p:cNvCxnSpPr>
              <a:stCxn id="30" idx="1"/>
              <a:endCxn id="24" idx="3"/>
            </p:cNvCxnSpPr>
            <p:nvPr/>
          </p:nvCxnSpPr>
          <p:spPr>
            <a:xfrm rot="10800000">
              <a:off x="4678599" y="3403817"/>
              <a:ext cx="900761" cy="95569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3" name="Buet linje 394"/>
            <p:cNvCxnSpPr>
              <a:stCxn id="30" idx="1"/>
              <a:endCxn id="14" idx="3"/>
            </p:cNvCxnSpPr>
            <p:nvPr/>
          </p:nvCxnSpPr>
          <p:spPr>
            <a:xfrm rot="10800000">
              <a:off x="4678599" y="3705939"/>
              <a:ext cx="900761" cy="65357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4" name="Buet linje 395"/>
            <p:cNvCxnSpPr>
              <a:stCxn id="30" idx="1"/>
              <a:endCxn id="23" idx="3"/>
            </p:cNvCxnSpPr>
            <p:nvPr/>
          </p:nvCxnSpPr>
          <p:spPr>
            <a:xfrm rot="10800000">
              <a:off x="4678599" y="4310180"/>
              <a:ext cx="900761" cy="493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5" name="Buet linje 396"/>
            <p:cNvCxnSpPr>
              <a:stCxn id="30" idx="1"/>
              <a:endCxn id="65" idx="3"/>
            </p:cNvCxnSpPr>
            <p:nvPr/>
          </p:nvCxnSpPr>
          <p:spPr>
            <a:xfrm rot="10800000" flipV="1">
              <a:off x="4678599" y="4359515"/>
              <a:ext cx="900761" cy="25278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6" name="Buet linje 397"/>
            <p:cNvCxnSpPr>
              <a:stCxn id="30" idx="1"/>
              <a:endCxn id="17" idx="3"/>
            </p:cNvCxnSpPr>
            <p:nvPr/>
          </p:nvCxnSpPr>
          <p:spPr>
            <a:xfrm rot="10800000" flipV="1">
              <a:off x="4678599" y="4359516"/>
              <a:ext cx="900761" cy="55490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7" name="Buet linje 398"/>
            <p:cNvCxnSpPr>
              <a:stCxn id="30" idx="1"/>
              <a:endCxn id="21" idx="3"/>
            </p:cNvCxnSpPr>
            <p:nvPr/>
          </p:nvCxnSpPr>
          <p:spPr>
            <a:xfrm rot="10800000" flipV="1">
              <a:off x="4678599" y="4359516"/>
              <a:ext cx="900761" cy="8570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8" name="Buet linje 399"/>
            <p:cNvCxnSpPr>
              <a:stCxn id="30" idx="1"/>
              <a:endCxn id="18" idx="3"/>
            </p:cNvCxnSpPr>
            <p:nvPr/>
          </p:nvCxnSpPr>
          <p:spPr>
            <a:xfrm rot="10800000" flipV="1">
              <a:off x="4678599" y="4359515"/>
              <a:ext cx="900761" cy="11591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9" name="Buet linje 400"/>
            <p:cNvCxnSpPr>
              <a:stCxn id="30" idx="1"/>
              <a:endCxn id="19" idx="3"/>
            </p:cNvCxnSpPr>
            <p:nvPr/>
          </p:nvCxnSpPr>
          <p:spPr>
            <a:xfrm rot="10800000" flipV="1">
              <a:off x="4678599" y="4359515"/>
              <a:ext cx="900761" cy="14612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0" name="Avrundet rektangel 401"/>
            <p:cNvSpPr/>
            <p:nvPr/>
          </p:nvSpPr>
          <p:spPr>
            <a:xfrm>
              <a:off x="3739337" y="389065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wind power forecast</a:t>
              </a:r>
            </a:p>
          </p:txBody>
        </p:sp>
        <p:cxnSp>
          <p:nvCxnSpPr>
            <p:cNvPr id="151" name="Buet linje 402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46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2" name="Buet linje 403"/>
            <p:cNvCxnSpPr>
              <a:stCxn id="28" idx="1"/>
            </p:cNvCxnSpPr>
            <p:nvPr/>
          </p:nvCxnSpPr>
          <p:spPr>
            <a:xfrm rot="10800000" flipV="1">
              <a:off x="4678599" y="3632025"/>
              <a:ext cx="902880" cy="3760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3" name="Buet linje 404"/>
            <p:cNvCxnSpPr>
              <a:stCxn id="30" idx="1"/>
            </p:cNvCxnSpPr>
            <p:nvPr/>
          </p:nvCxnSpPr>
          <p:spPr>
            <a:xfrm rot="10800000">
              <a:off x="4678599" y="4008060"/>
              <a:ext cx="900761" cy="351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4" name="Buet linje 405"/>
            <p:cNvCxnSpPr>
              <a:stCxn id="42" idx="1"/>
              <a:endCxn id="16" idx="3"/>
            </p:cNvCxnSpPr>
            <p:nvPr/>
          </p:nvCxnSpPr>
          <p:spPr>
            <a:xfrm rot="10800000" flipV="1">
              <a:off x="4678599" y="2079409"/>
              <a:ext cx="3127650" cy="4180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7" name="Buet linje 408"/>
            <p:cNvCxnSpPr>
              <a:stCxn id="42" idx="1"/>
            </p:cNvCxnSpPr>
            <p:nvPr/>
          </p:nvCxnSpPr>
          <p:spPr>
            <a:xfrm rot="10800000" flipV="1">
              <a:off x="6522734" y="2079409"/>
              <a:ext cx="1283515" cy="11492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8" name="Buet linje 409"/>
            <p:cNvCxnSpPr>
              <a:stCxn id="43" idx="1"/>
            </p:cNvCxnSpPr>
            <p:nvPr/>
          </p:nvCxnSpPr>
          <p:spPr>
            <a:xfrm rot="10800000" flipV="1">
              <a:off x="6522735" y="2432831"/>
              <a:ext cx="1298958" cy="7958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9" name="Ellipse 414"/>
            <p:cNvSpPr>
              <a:spLocks noChangeAspect="1"/>
            </p:cNvSpPr>
            <p:nvPr/>
          </p:nvSpPr>
          <p:spPr>
            <a:xfrm>
              <a:off x="8317073" y="1152378"/>
              <a:ext cx="13189" cy="1321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Ellipse 415"/>
            <p:cNvSpPr>
              <a:spLocks noChangeAspect="1"/>
            </p:cNvSpPr>
            <p:nvPr/>
          </p:nvSpPr>
          <p:spPr>
            <a:xfrm>
              <a:off x="1415480" y="1229277"/>
              <a:ext cx="19309" cy="19353"/>
            </a:xfrm>
            <a:prstGeom prst="ellipse">
              <a:avLst/>
            </a:prstGeom>
            <a:solidFill>
              <a:srgbClr val="96C8D6">
                <a:lumMod val="50000"/>
              </a:srgbClr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61" name="Buet linje 416"/>
            <p:cNvCxnSpPr>
              <a:stCxn id="51" idx="1"/>
            </p:cNvCxnSpPr>
            <p:nvPr/>
          </p:nvCxnSpPr>
          <p:spPr>
            <a:xfrm rot="10800000">
              <a:off x="1425135" y="1248632"/>
              <a:ext cx="381112" cy="1029142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2" name="Buet linje 417"/>
            <p:cNvCxnSpPr>
              <a:stCxn id="52" idx="1"/>
            </p:cNvCxnSpPr>
            <p:nvPr/>
          </p:nvCxnSpPr>
          <p:spPr>
            <a:xfrm rot="10800000">
              <a:off x="1425135" y="1248631"/>
              <a:ext cx="381112" cy="131675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3" name="Buet linje 418"/>
            <p:cNvCxnSpPr>
              <a:stCxn id="53" idx="1"/>
            </p:cNvCxnSpPr>
            <p:nvPr/>
          </p:nvCxnSpPr>
          <p:spPr>
            <a:xfrm rot="10800000">
              <a:off x="1425135" y="1248632"/>
              <a:ext cx="381112" cy="1604360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4" name="Buet linje 419"/>
            <p:cNvCxnSpPr>
              <a:stCxn id="54" idx="1"/>
            </p:cNvCxnSpPr>
            <p:nvPr/>
          </p:nvCxnSpPr>
          <p:spPr>
            <a:xfrm rot="10800000">
              <a:off x="1425135" y="1248631"/>
              <a:ext cx="381112" cy="189196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5" name="Buet linje 420"/>
            <p:cNvCxnSpPr>
              <a:stCxn id="55" idx="1"/>
            </p:cNvCxnSpPr>
            <p:nvPr/>
          </p:nvCxnSpPr>
          <p:spPr>
            <a:xfrm rot="10800000">
              <a:off x="1425135" y="1248631"/>
              <a:ext cx="381112" cy="21795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6" name="Buet linje 421"/>
            <p:cNvCxnSpPr>
              <a:stCxn id="59" idx="1"/>
            </p:cNvCxnSpPr>
            <p:nvPr/>
          </p:nvCxnSpPr>
          <p:spPr>
            <a:xfrm rot="10800000">
              <a:off x="1425135" y="1248631"/>
              <a:ext cx="381112" cy="246718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7" name="Buet linje 422"/>
            <p:cNvCxnSpPr>
              <a:stCxn id="56" idx="1"/>
            </p:cNvCxnSpPr>
            <p:nvPr/>
          </p:nvCxnSpPr>
          <p:spPr>
            <a:xfrm rot="10800000">
              <a:off x="1425135" y="1248630"/>
              <a:ext cx="381112" cy="304240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8" name="Buet linje 423"/>
            <p:cNvCxnSpPr>
              <a:stCxn id="57" idx="1"/>
            </p:cNvCxnSpPr>
            <p:nvPr/>
          </p:nvCxnSpPr>
          <p:spPr>
            <a:xfrm rot="10800000">
              <a:off x="1425135" y="1248632"/>
              <a:ext cx="381112" cy="333001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9" name="Ellipse 424"/>
            <p:cNvSpPr>
              <a:spLocks noChangeAspect="1"/>
            </p:cNvSpPr>
            <p:nvPr/>
          </p:nvSpPr>
          <p:spPr>
            <a:xfrm>
              <a:off x="8333442" y="1547425"/>
              <a:ext cx="15959" cy="15994"/>
            </a:xfrm>
            <a:prstGeom prst="ellipse">
              <a:avLst/>
            </a:prstGeom>
            <a:solidFill>
              <a:srgbClr val="E19E1B">
                <a:lumMod val="60000"/>
                <a:lumOff val="40000"/>
              </a:srgbClr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1" name="Buet linje 426"/>
            <p:cNvCxnSpPr>
              <a:stCxn id="38" idx="1"/>
              <a:endCxn id="30" idx="3"/>
            </p:cNvCxnSpPr>
            <p:nvPr/>
          </p:nvCxnSpPr>
          <p:spPr>
            <a:xfrm rot="10800000" flipV="1">
              <a:off x="6518621" y="2786256"/>
              <a:ext cx="1299131" cy="15732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2" name="Buet linje 427"/>
            <p:cNvCxnSpPr>
              <a:stCxn id="47" idx="1"/>
              <a:endCxn id="30" idx="3"/>
            </p:cNvCxnSpPr>
            <p:nvPr/>
          </p:nvCxnSpPr>
          <p:spPr>
            <a:xfrm rot="10800000">
              <a:off x="6518621" y="4359517"/>
              <a:ext cx="1297461" cy="1938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3" name="Buet linje 428"/>
            <p:cNvCxnSpPr>
              <a:stCxn id="43" idx="1"/>
              <a:endCxn id="30" idx="3"/>
            </p:cNvCxnSpPr>
            <p:nvPr/>
          </p:nvCxnSpPr>
          <p:spPr>
            <a:xfrm rot="10800000" flipV="1">
              <a:off x="6518621" y="2432831"/>
              <a:ext cx="1303070" cy="19266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4" name="Buet linje 429"/>
            <p:cNvCxnSpPr>
              <a:stCxn id="48" idx="1"/>
              <a:endCxn id="30" idx="3"/>
            </p:cNvCxnSpPr>
            <p:nvPr/>
          </p:nvCxnSpPr>
          <p:spPr>
            <a:xfrm rot="10800000">
              <a:off x="6518621" y="4359515"/>
              <a:ext cx="1297461" cy="5472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5" name="Buet linje 430"/>
            <p:cNvCxnSpPr>
              <a:stCxn id="42" idx="1"/>
              <a:endCxn id="30" idx="3"/>
            </p:cNvCxnSpPr>
            <p:nvPr/>
          </p:nvCxnSpPr>
          <p:spPr>
            <a:xfrm rot="10800000" flipV="1">
              <a:off x="6518622" y="2079407"/>
              <a:ext cx="1287628" cy="22801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76" name="Ellipse 431"/>
            <p:cNvSpPr>
              <a:spLocks noChangeAspect="1"/>
            </p:cNvSpPr>
            <p:nvPr/>
          </p:nvSpPr>
          <p:spPr>
            <a:xfrm flipH="1">
              <a:off x="1619577" y="1116377"/>
              <a:ext cx="12082" cy="1210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7" name="Buet linje 432"/>
            <p:cNvCxnSpPr/>
            <p:nvPr/>
          </p:nvCxnSpPr>
          <p:spPr>
            <a:xfrm rot="10800000" flipV="1">
              <a:off x="1425137" y="1122430"/>
              <a:ext cx="194441" cy="106847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78" name="Avrundet rektangel 433"/>
            <p:cNvSpPr/>
            <p:nvPr/>
          </p:nvSpPr>
          <p:spPr>
            <a:xfrm>
              <a:off x="3739337" y="268216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reservoir trajectory</a:t>
              </a:r>
            </a:p>
          </p:txBody>
        </p:sp>
        <p:cxnSp>
          <p:nvCxnSpPr>
            <p:cNvPr id="179" name="Buet linje 434"/>
            <p:cNvCxnSpPr>
              <a:endCxn id="159" idx="6"/>
            </p:cNvCxnSpPr>
            <p:nvPr/>
          </p:nvCxnSpPr>
          <p:spPr>
            <a:xfrm rot="10800000" flipV="1">
              <a:off x="3250393" y="2799576"/>
              <a:ext cx="488946" cy="12038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0" name="Buet linje 435"/>
            <p:cNvCxnSpPr>
              <a:stCxn id="28" idx="1"/>
            </p:cNvCxnSpPr>
            <p:nvPr/>
          </p:nvCxnSpPr>
          <p:spPr>
            <a:xfrm rot="10800000">
              <a:off x="4678599" y="2799578"/>
              <a:ext cx="902880" cy="83245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1" name="Buet linje 436"/>
            <p:cNvCxnSpPr>
              <a:stCxn id="30" idx="1"/>
            </p:cNvCxnSpPr>
            <p:nvPr/>
          </p:nvCxnSpPr>
          <p:spPr>
            <a:xfrm rot="10800000">
              <a:off x="4678599" y="2799577"/>
              <a:ext cx="900761" cy="15599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2" name="Avrundet rektangel 437"/>
            <p:cNvSpPr/>
            <p:nvPr/>
          </p:nvSpPr>
          <p:spPr>
            <a:xfrm>
              <a:off x="10519544" y="416391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Intraday offers</a:t>
              </a:r>
            </a:p>
          </p:txBody>
        </p:sp>
        <p:cxnSp>
          <p:nvCxnSpPr>
            <p:cNvPr id="183" name="Buet linje 439"/>
            <p:cNvCxnSpPr>
              <a:endCxn id="192" idx="3"/>
            </p:cNvCxnSpPr>
            <p:nvPr/>
          </p:nvCxnSpPr>
          <p:spPr>
            <a:xfrm rot="10800000">
              <a:off x="9983486" y="3869950"/>
              <a:ext cx="543244" cy="5505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4" name="Avrundet rektangel 440"/>
            <p:cNvSpPr/>
            <p:nvPr/>
          </p:nvSpPr>
          <p:spPr>
            <a:xfrm>
              <a:off x="3739337" y="600549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New market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opportunity</a:t>
              </a:r>
            </a:p>
          </p:txBody>
        </p:sp>
        <p:sp>
          <p:nvSpPr>
            <p:cNvPr id="185" name="Avrundet rektangel 441"/>
            <p:cNvSpPr/>
            <p:nvPr/>
          </p:nvSpPr>
          <p:spPr>
            <a:xfrm>
              <a:off x="1806246" y="4748843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Market prices</a:t>
              </a:r>
            </a:p>
          </p:txBody>
        </p:sp>
        <p:cxnSp>
          <p:nvCxnSpPr>
            <p:cNvPr id="186" name="Buet linje 442"/>
            <p:cNvCxnSpPr>
              <a:endCxn id="159" idx="2"/>
            </p:cNvCxnSpPr>
            <p:nvPr/>
          </p:nvCxnSpPr>
          <p:spPr>
            <a:xfrm flipV="1">
              <a:off x="2745509" y="4003429"/>
              <a:ext cx="482251" cy="86282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Buet linje 443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211947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8" name="Buet linje 444"/>
            <p:cNvCxnSpPr>
              <a:stCxn id="30" idx="1"/>
            </p:cNvCxnSpPr>
            <p:nvPr/>
          </p:nvCxnSpPr>
          <p:spPr>
            <a:xfrm rot="10800000" flipV="1">
              <a:off x="4678599" y="4359516"/>
              <a:ext cx="900761" cy="176338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9" name="Avrundet rektangel 445"/>
            <p:cNvSpPr/>
            <p:nvPr/>
          </p:nvSpPr>
          <p:spPr>
            <a:xfrm>
              <a:off x="5601462" y="3694681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Manually</a:t>
              </a:r>
            </a:p>
          </p:txBody>
        </p:sp>
        <p:sp>
          <p:nvSpPr>
            <p:cNvPr id="190" name="Avrundet rektangel 446"/>
            <p:cNvSpPr/>
            <p:nvPr/>
          </p:nvSpPr>
          <p:spPr>
            <a:xfrm>
              <a:off x="6092987" y="3687839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Optimally</a:t>
              </a:r>
            </a:p>
          </p:txBody>
        </p:sp>
        <p:sp>
          <p:nvSpPr>
            <p:cNvPr id="192" name="TekstSylinder 449"/>
            <p:cNvSpPr txBox="1"/>
            <p:nvPr/>
          </p:nvSpPr>
          <p:spPr>
            <a:xfrm>
              <a:off x="9750387" y="3807214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defTabSz="685783">
                <a:defRPr/>
              </a:pPr>
              <a:r>
                <a:rPr lang="en-GB" sz="750" kern="0">
                  <a:solidFill>
                    <a:prstClr val="black"/>
                  </a:solidFill>
                  <a:latin typeface="Calibri"/>
                </a:rPr>
                <a:t>Yes</a:t>
              </a:r>
            </a:p>
          </p:txBody>
        </p:sp>
        <p:sp>
          <p:nvSpPr>
            <p:cNvPr id="193" name="Avrundet rektangel 450"/>
            <p:cNvSpPr/>
            <p:nvPr/>
          </p:nvSpPr>
          <p:spPr>
            <a:xfrm>
              <a:off x="7816081" y="584197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Sufficient energy/ effect available?</a:t>
              </a:r>
            </a:p>
          </p:txBody>
        </p:sp>
        <p:cxnSp>
          <p:nvCxnSpPr>
            <p:cNvPr id="194" name="Buet linje 451"/>
            <p:cNvCxnSpPr>
              <a:endCxn id="30" idx="3"/>
            </p:cNvCxnSpPr>
            <p:nvPr/>
          </p:nvCxnSpPr>
          <p:spPr>
            <a:xfrm rot="10800000">
              <a:off x="6518621" y="4359515"/>
              <a:ext cx="1297461" cy="15998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95" name="Buet linje 452"/>
            <p:cNvCxnSpPr/>
            <p:nvPr/>
          </p:nvCxnSpPr>
          <p:spPr>
            <a:xfrm flipV="1">
              <a:off x="8755342" y="3878190"/>
              <a:ext cx="491258" cy="20811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Avrundet rektangel 453"/>
            <p:cNvSpPr/>
            <p:nvPr/>
          </p:nvSpPr>
          <p:spPr>
            <a:xfrm>
              <a:off x="1806246" y="158514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Reservoir level</a:t>
              </a:r>
            </a:p>
          </p:txBody>
        </p:sp>
        <p:sp>
          <p:nvSpPr>
            <p:cNvPr id="197" name="Avrundet rektangel 454"/>
            <p:cNvSpPr/>
            <p:nvPr/>
          </p:nvSpPr>
          <p:spPr>
            <a:xfrm>
              <a:off x="1806246" y="1872756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Fuel cost</a:t>
              </a:r>
            </a:p>
          </p:txBody>
        </p:sp>
        <p:cxnSp>
          <p:nvCxnSpPr>
            <p:cNvPr id="198" name="Buet linje 455"/>
            <p:cNvCxnSpPr>
              <a:endCxn id="159" idx="2"/>
            </p:cNvCxnSpPr>
            <p:nvPr/>
          </p:nvCxnSpPr>
          <p:spPr>
            <a:xfrm>
              <a:off x="2745509" y="1990164"/>
              <a:ext cx="482251" cy="201326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Buet linje 456"/>
            <p:cNvCxnSpPr>
              <a:endCxn id="159" idx="2"/>
            </p:cNvCxnSpPr>
            <p:nvPr/>
          </p:nvCxnSpPr>
          <p:spPr>
            <a:xfrm>
              <a:off x="2745509" y="1702556"/>
              <a:ext cx="482251" cy="2300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Buet linje 457"/>
            <p:cNvCxnSpPr/>
            <p:nvPr/>
          </p:nvCxnSpPr>
          <p:spPr>
            <a:xfrm rot="10800000">
              <a:off x="1418309" y="1245798"/>
              <a:ext cx="387940" cy="456759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1" name="Buet linje 458"/>
            <p:cNvCxnSpPr/>
            <p:nvPr/>
          </p:nvCxnSpPr>
          <p:spPr>
            <a:xfrm rot="10800000">
              <a:off x="1425135" y="1248630"/>
              <a:ext cx="381112" cy="74153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2" name="Avrundet rektangel 459"/>
            <p:cNvSpPr/>
            <p:nvPr/>
          </p:nvSpPr>
          <p:spPr>
            <a:xfrm>
              <a:off x="7816081" y="549239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Reservoir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trajectory OK?</a:t>
              </a:r>
            </a:p>
          </p:txBody>
        </p:sp>
        <p:cxnSp>
          <p:nvCxnSpPr>
            <p:cNvPr id="203" name="Buet linje 4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197777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4" name="Buet linje 461"/>
            <p:cNvCxnSpPr/>
            <p:nvPr/>
          </p:nvCxnSpPr>
          <p:spPr>
            <a:xfrm rot="10800000" flipV="1">
              <a:off x="8755342" y="3878190"/>
              <a:ext cx="491258" cy="17316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5" name="Avrundet rektangel 462"/>
            <p:cNvSpPr/>
            <p:nvPr/>
          </p:nvSpPr>
          <p:spPr>
            <a:xfrm>
              <a:off x="1806246" y="3886017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Available flexibility</a:t>
              </a:r>
            </a:p>
          </p:txBody>
        </p:sp>
        <p:sp>
          <p:nvSpPr>
            <p:cNvPr id="206" name="Avrundet rektangel 463"/>
            <p:cNvSpPr/>
            <p:nvPr/>
          </p:nvSpPr>
          <p:spPr>
            <a:xfrm>
              <a:off x="3733727" y="207792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available flexibility</a:t>
              </a:r>
            </a:p>
          </p:txBody>
        </p:sp>
        <p:cxnSp>
          <p:nvCxnSpPr>
            <p:cNvPr id="207" name="Buet linje 464"/>
            <p:cNvCxnSpPr/>
            <p:nvPr/>
          </p:nvCxnSpPr>
          <p:spPr>
            <a:xfrm rot="10800000">
              <a:off x="1418309" y="1245798"/>
              <a:ext cx="387940" cy="275762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8" name="Buet linje 465"/>
            <p:cNvCxnSpPr>
              <a:endCxn id="159" idx="2"/>
            </p:cNvCxnSpPr>
            <p:nvPr/>
          </p:nvCxnSpPr>
          <p:spPr>
            <a:xfrm>
              <a:off x="2745509" y="4003426"/>
              <a:ext cx="482251" cy="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Buet linje 466"/>
            <p:cNvCxnSpPr>
              <a:endCxn id="159" idx="6"/>
            </p:cNvCxnSpPr>
            <p:nvPr/>
          </p:nvCxnSpPr>
          <p:spPr>
            <a:xfrm rot="10800000" flipV="1">
              <a:off x="3250393" y="2195335"/>
              <a:ext cx="483336" cy="18080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0" name="Buet linje 467"/>
            <p:cNvCxnSpPr>
              <a:stCxn id="30" idx="1"/>
            </p:cNvCxnSpPr>
            <p:nvPr/>
          </p:nvCxnSpPr>
          <p:spPr>
            <a:xfrm rot="10800000">
              <a:off x="4672988" y="2195334"/>
              <a:ext cx="906373" cy="216418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1" name="Buet linje 468"/>
            <p:cNvCxnSpPr>
              <a:stCxn id="28" idx="1"/>
            </p:cNvCxnSpPr>
            <p:nvPr/>
          </p:nvCxnSpPr>
          <p:spPr>
            <a:xfrm rot="10800000">
              <a:off x="4672989" y="2195337"/>
              <a:ext cx="908491" cy="143669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2" name="Buet linje 469"/>
            <p:cNvCxnSpPr>
              <a:stCxn id="42" idx="1"/>
            </p:cNvCxnSpPr>
            <p:nvPr/>
          </p:nvCxnSpPr>
          <p:spPr>
            <a:xfrm rot="10800000" flipV="1">
              <a:off x="4672989" y="2079407"/>
              <a:ext cx="3133261" cy="1159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3" name="Buet linje 470"/>
            <p:cNvCxnSpPr>
              <a:stCxn id="43" idx="1"/>
            </p:cNvCxnSpPr>
            <p:nvPr/>
          </p:nvCxnSpPr>
          <p:spPr>
            <a:xfrm rot="10800000">
              <a:off x="4672990" y="2195337"/>
              <a:ext cx="3148704" cy="2374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14" name="Avrundet rektangel 471"/>
            <p:cNvSpPr/>
            <p:nvPr/>
          </p:nvSpPr>
          <p:spPr>
            <a:xfrm>
              <a:off x="3739336" y="177580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fuel cost</a:t>
              </a:r>
            </a:p>
          </p:txBody>
        </p:sp>
        <p:cxnSp>
          <p:nvCxnSpPr>
            <p:cNvPr id="215" name="Buet linje 472"/>
            <p:cNvCxnSpPr>
              <a:endCxn id="159" idx="6"/>
            </p:cNvCxnSpPr>
            <p:nvPr/>
          </p:nvCxnSpPr>
          <p:spPr>
            <a:xfrm rot="10800000" flipV="1">
              <a:off x="3250391" y="1893214"/>
              <a:ext cx="488946" cy="21102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6" name="Buet linje 473"/>
            <p:cNvCxnSpPr>
              <a:stCxn id="28" idx="1"/>
            </p:cNvCxnSpPr>
            <p:nvPr/>
          </p:nvCxnSpPr>
          <p:spPr>
            <a:xfrm rot="10800000">
              <a:off x="4678597" y="1893216"/>
              <a:ext cx="902881" cy="17388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7" name="Buet linje 474"/>
            <p:cNvCxnSpPr>
              <a:stCxn id="30" idx="1"/>
            </p:cNvCxnSpPr>
            <p:nvPr/>
          </p:nvCxnSpPr>
          <p:spPr>
            <a:xfrm rot="10800000">
              <a:off x="4678598" y="1893214"/>
              <a:ext cx="900762" cy="24663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8" name="Buet linje 475"/>
            <p:cNvCxnSpPr>
              <a:stCxn id="42" idx="1"/>
            </p:cNvCxnSpPr>
            <p:nvPr/>
          </p:nvCxnSpPr>
          <p:spPr>
            <a:xfrm rot="10800000">
              <a:off x="4678597" y="1893214"/>
              <a:ext cx="3127651" cy="1861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9" name="Buet linje 476"/>
            <p:cNvCxnSpPr>
              <a:stCxn id="43" idx="1"/>
            </p:cNvCxnSpPr>
            <p:nvPr/>
          </p:nvCxnSpPr>
          <p:spPr>
            <a:xfrm rot="10800000">
              <a:off x="4678597" y="1893216"/>
              <a:ext cx="3143093" cy="5396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0" name="Buet linje 477"/>
            <p:cNvCxnSpPr>
              <a:stCxn id="43" idx="1"/>
              <a:endCxn id="16" idx="3"/>
            </p:cNvCxnSpPr>
            <p:nvPr/>
          </p:nvCxnSpPr>
          <p:spPr>
            <a:xfrm rot="10800000" flipV="1">
              <a:off x="4678601" y="2432831"/>
              <a:ext cx="3143092" cy="646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1" name="Buet linje 478"/>
            <p:cNvCxnSpPr>
              <a:stCxn id="43" idx="1"/>
              <a:endCxn id="22" idx="3"/>
            </p:cNvCxnSpPr>
            <p:nvPr/>
          </p:nvCxnSpPr>
          <p:spPr>
            <a:xfrm rot="10800000">
              <a:off x="4678601" y="1591095"/>
              <a:ext cx="3143092" cy="8417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2" name="Buet linje 479"/>
            <p:cNvCxnSpPr>
              <a:stCxn id="43" idx="1"/>
              <a:endCxn id="20" idx="3"/>
            </p:cNvCxnSpPr>
            <p:nvPr/>
          </p:nvCxnSpPr>
          <p:spPr>
            <a:xfrm rot="10800000">
              <a:off x="4678601" y="1288974"/>
              <a:ext cx="3143092" cy="114385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23" name="Avrundet rektangel 482"/>
            <p:cNvSpPr/>
            <p:nvPr/>
          </p:nvSpPr>
          <p:spPr>
            <a:xfrm>
              <a:off x="6187050" y="3906220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Optimise</a:t>
              </a:r>
            </a:p>
          </p:txBody>
        </p:sp>
        <p:sp>
          <p:nvSpPr>
            <p:cNvPr id="224" name="Avrundet rektangel 483"/>
            <p:cNvSpPr/>
            <p:nvPr/>
          </p:nvSpPr>
          <p:spPr>
            <a:xfrm>
              <a:off x="6175704" y="4626781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Place/take offer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on Intraday</a:t>
              </a:r>
            </a:p>
          </p:txBody>
        </p:sp>
        <p:cxnSp>
          <p:nvCxnSpPr>
            <p:cNvPr id="225" name="Buet linje 484"/>
            <p:cNvCxnSpPr>
              <a:stCxn id="42" idx="1"/>
            </p:cNvCxnSpPr>
            <p:nvPr/>
          </p:nvCxnSpPr>
          <p:spPr>
            <a:xfrm rot="10800000" flipV="1">
              <a:off x="7126312" y="2079407"/>
              <a:ext cx="679938" cy="194422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6" name="Buet linje 485"/>
            <p:cNvCxnSpPr>
              <a:stCxn id="43" idx="1"/>
            </p:cNvCxnSpPr>
            <p:nvPr/>
          </p:nvCxnSpPr>
          <p:spPr>
            <a:xfrm rot="10800000" flipV="1">
              <a:off x="7126313" y="2432830"/>
              <a:ext cx="695380" cy="15907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7" name="Buet linje 486"/>
            <p:cNvCxnSpPr>
              <a:stCxn id="38" idx="1"/>
            </p:cNvCxnSpPr>
            <p:nvPr/>
          </p:nvCxnSpPr>
          <p:spPr>
            <a:xfrm rot="10800000" flipV="1">
              <a:off x="7126310" y="2786256"/>
              <a:ext cx="691442" cy="12373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8" name="Buet linje 487"/>
            <p:cNvCxnSpPr>
              <a:stCxn id="41" idx="1"/>
            </p:cNvCxnSpPr>
            <p:nvPr/>
          </p:nvCxnSpPr>
          <p:spPr>
            <a:xfrm rot="10800000" flipV="1">
              <a:off x="7126310" y="3139679"/>
              <a:ext cx="691442" cy="8839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9" name="Buet linje 488"/>
            <p:cNvCxnSpPr>
              <a:stCxn id="44" idx="1"/>
            </p:cNvCxnSpPr>
            <p:nvPr/>
          </p:nvCxnSpPr>
          <p:spPr>
            <a:xfrm rot="10800000" flipV="1">
              <a:off x="7126311" y="3493104"/>
              <a:ext cx="689770" cy="53052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0" name="Buet linje 489"/>
            <p:cNvCxnSpPr>
              <a:stCxn id="45" idx="1"/>
            </p:cNvCxnSpPr>
            <p:nvPr/>
          </p:nvCxnSpPr>
          <p:spPr>
            <a:xfrm rot="10800000" flipV="1">
              <a:off x="7126311" y="3846527"/>
              <a:ext cx="689770" cy="1771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1" name="Buet linje 490"/>
            <p:cNvCxnSpPr>
              <a:stCxn id="46" idx="1"/>
            </p:cNvCxnSpPr>
            <p:nvPr/>
          </p:nvCxnSpPr>
          <p:spPr>
            <a:xfrm rot="10800000">
              <a:off x="7126311" y="4023628"/>
              <a:ext cx="689770" cy="1763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2" name="Buet linje 491"/>
            <p:cNvCxnSpPr>
              <a:stCxn id="47" idx="1"/>
            </p:cNvCxnSpPr>
            <p:nvPr/>
          </p:nvCxnSpPr>
          <p:spPr>
            <a:xfrm rot="10800000">
              <a:off x="7126311" y="4023628"/>
              <a:ext cx="689770" cy="5297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3" name="Buet linje 492"/>
            <p:cNvCxnSpPr>
              <a:stCxn id="48" idx="1"/>
            </p:cNvCxnSpPr>
            <p:nvPr/>
          </p:nvCxnSpPr>
          <p:spPr>
            <a:xfrm rot="10800000">
              <a:off x="7126311" y="4023629"/>
              <a:ext cx="689770" cy="88317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4" name="Buet linje 493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5" name="Buet linje 494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6" name="Buet linje 495"/>
            <p:cNvCxnSpPr/>
            <p:nvPr/>
          </p:nvCxnSpPr>
          <p:spPr>
            <a:xfrm rot="10800000">
              <a:off x="7126311" y="4023629"/>
              <a:ext cx="689770" cy="158617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7" name="Buet linje 496"/>
            <p:cNvCxnSpPr/>
            <p:nvPr/>
          </p:nvCxnSpPr>
          <p:spPr>
            <a:xfrm rot="10800000">
              <a:off x="7126311" y="4023629"/>
              <a:ext cx="689770" cy="19357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8" name="Buet linje 497"/>
            <p:cNvCxnSpPr>
              <a:endCxn id="30" idx="3"/>
            </p:cNvCxnSpPr>
            <p:nvPr/>
          </p:nvCxnSpPr>
          <p:spPr>
            <a:xfrm rot="5400000">
              <a:off x="6478411" y="4181245"/>
              <a:ext cx="218480" cy="138060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9" name="Buet linje 498"/>
            <p:cNvCxnSpPr>
              <a:cxnSpLocks/>
              <a:endCxn id="28" idx="3"/>
            </p:cNvCxnSpPr>
            <p:nvPr/>
          </p:nvCxnSpPr>
          <p:spPr>
            <a:xfrm rot="16200000" flipV="1">
              <a:off x="6451614" y="3701152"/>
              <a:ext cx="274195" cy="13594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0" name="Rett pil 500"/>
            <p:cNvCxnSpPr>
              <a:endCxn id="28" idx="0"/>
            </p:cNvCxnSpPr>
            <p:nvPr/>
          </p:nvCxnSpPr>
          <p:spPr>
            <a:xfrm flipH="1">
              <a:off x="6051110" y="3346053"/>
              <a:ext cx="1995" cy="168567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1" name="Buet linje 501"/>
            <p:cNvCxnSpPr>
              <a:endCxn id="30" idx="2"/>
            </p:cNvCxnSpPr>
            <p:nvPr/>
          </p:nvCxnSpPr>
          <p:spPr>
            <a:xfrm rot="10800000">
              <a:off x="6048991" y="4476923"/>
              <a:ext cx="126714" cy="267265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2" name="Rett linje 504"/>
            <p:cNvCxnSpPr/>
            <p:nvPr/>
          </p:nvCxnSpPr>
          <p:spPr>
            <a:xfrm flipH="1" flipV="1">
              <a:off x="1631658" y="1122431"/>
              <a:ext cx="6685416" cy="36555"/>
            </a:xfrm>
            <a:prstGeom prst="line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47" name="Avrundet rektangel 279"/>
            <p:cNvSpPr/>
            <p:nvPr/>
          </p:nvSpPr>
          <p:spPr>
            <a:xfrm>
              <a:off x="10529539" y="3811797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aFRR bid</a:t>
              </a:r>
            </a:p>
          </p:txBody>
        </p:sp>
        <p:cxnSp>
          <p:nvCxnSpPr>
            <p:cNvPr id="248" name="Buet linje 384"/>
            <p:cNvCxnSpPr>
              <a:stCxn id="182" idx="1"/>
              <a:endCxn id="192" idx="3"/>
            </p:cNvCxnSpPr>
            <p:nvPr/>
          </p:nvCxnSpPr>
          <p:spPr>
            <a:xfrm rot="10800000">
              <a:off x="9983486" y="3869949"/>
              <a:ext cx="536058" cy="4113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22" name="Avrundet rektangel 437"/>
            <p:cNvSpPr/>
            <p:nvPr/>
          </p:nvSpPr>
          <p:spPr>
            <a:xfrm>
              <a:off x="10529539" y="311453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TERRE offers</a:t>
              </a:r>
            </a:p>
          </p:txBody>
        </p:sp>
        <p:cxnSp>
          <p:nvCxnSpPr>
            <p:cNvPr id="323" name="Buet linje 384"/>
            <p:cNvCxnSpPr>
              <a:stCxn id="322" idx="1"/>
              <a:endCxn id="192" idx="3"/>
            </p:cNvCxnSpPr>
            <p:nvPr/>
          </p:nvCxnSpPr>
          <p:spPr>
            <a:xfrm rot="10800000" flipV="1">
              <a:off x="9983487" y="3231947"/>
              <a:ext cx="546053" cy="638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3" name="Rounded Rectangle 2"/>
          <p:cNvSpPr/>
          <p:nvPr/>
        </p:nvSpPr>
        <p:spPr>
          <a:xfrm>
            <a:off x="9590402" y="2694632"/>
            <a:ext cx="1719270" cy="233018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11</a:t>
            </a:fld>
            <a:endParaRPr lang="en-GB" dirty="0"/>
          </a:p>
        </p:txBody>
      </p:sp>
      <p:pic>
        <p:nvPicPr>
          <p:cNvPr id="244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45" name="Title 1"/>
          <p:cNvSpPr txBox="1">
            <a:spLocks/>
          </p:cNvSpPr>
          <p:nvPr/>
        </p:nvSpPr>
        <p:spPr>
          <a:xfrm>
            <a:off x="8726412" y="5301208"/>
            <a:ext cx="2842196" cy="5948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smtClean="0"/>
              <a:t>INTRADAY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9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IDEAS IN </a:t>
            </a:r>
            <a:r>
              <a:rPr lang="en-US" b="1" dirty="0"/>
              <a:t>A</a:t>
            </a:r>
            <a:r>
              <a:rPr lang="en-US" b="1" dirty="0" smtClean="0"/>
              <a:t> COMPLEX WORLD:-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Picture 2" descr="https://upload.wikimedia.org/wikipedia/commons/thumb/5/58/Jenkincurves.gif/360px-Jenkincurv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7" y="1664025"/>
            <a:ext cx="2449137" cy="146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26" name="Group 30725"/>
          <p:cNvGrpSpPr/>
          <p:nvPr/>
        </p:nvGrpSpPr>
        <p:grpSpPr>
          <a:xfrm>
            <a:off x="6260835" y="1510371"/>
            <a:ext cx="2245175" cy="1867988"/>
            <a:chOff x="6260835" y="1510371"/>
            <a:chExt cx="2245175" cy="186798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3948" t="5988" r="5246" b="4713"/>
            <a:stretch/>
          </p:blipFill>
          <p:spPr>
            <a:xfrm>
              <a:off x="6260835" y="1510371"/>
              <a:ext cx="2245175" cy="186798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814762" y="3249460"/>
              <a:ext cx="65402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/>
                <a:t>EPEXSpot.com</a:t>
              </a:r>
              <a:endParaRPr lang="en-US" sz="1000" dirty="0"/>
            </a:p>
          </p:txBody>
        </p:sp>
      </p:grpSp>
      <p:grpSp>
        <p:nvGrpSpPr>
          <p:cNvPr id="30725" name="Group 30724"/>
          <p:cNvGrpSpPr/>
          <p:nvPr/>
        </p:nvGrpSpPr>
        <p:grpSpPr>
          <a:xfrm>
            <a:off x="3196955" y="1642910"/>
            <a:ext cx="2827037" cy="1690276"/>
            <a:chOff x="3186164" y="1642910"/>
            <a:chExt cx="2827037" cy="16902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6164" y="1642910"/>
              <a:ext cx="2377380" cy="16170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320109" y="3133131"/>
              <a:ext cx="169309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https://powerswitcher.axpo.com/</a:t>
              </a:r>
              <a:endParaRPr lang="en-US" sz="7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049789" y="3105837"/>
            <a:ext cx="178606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202122"/>
                </a:solidFill>
              </a:rPr>
              <a:t>Jenkin’s </a:t>
            </a:r>
            <a:r>
              <a:rPr lang="en-US" sz="600" i="1" dirty="0">
                <a:solidFill>
                  <a:srgbClr val="202122"/>
                </a:solidFill>
              </a:rPr>
              <a:t>Graphical Representation</a:t>
            </a:r>
            <a:r>
              <a:rPr lang="en-US" sz="600" dirty="0">
                <a:solidFill>
                  <a:srgbClr val="202122"/>
                </a:solidFill>
              </a:rPr>
              <a:t> (1870)</a:t>
            </a:r>
            <a:endParaRPr lang="en-US" sz="600" dirty="0"/>
          </a:p>
        </p:txBody>
      </p:sp>
      <p:grpSp>
        <p:nvGrpSpPr>
          <p:cNvPr id="30727" name="Group 30726"/>
          <p:cNvGrpSpPr/>
          <p:nvPr/>
        </p:nvGrpSpPr>
        <p:grpSpPr>
          <a:xfrm>
            <a:off x="8688288" y="1556792"/>
            <a:ext cx="2818129" cy="1746008"/>
            <a:chOff x="8894495" y="1664025"/>
            <a:chExt cx="2818129" cy="1746008"/>
          </a:xfrm>
        </p:grpSpPr>
        <p:grpSp>
          <p:nvGrpSpPr>
            <p:cNvPr id="30721" name="Group 30720"/>
            <p:cNvGrpSpPr/>
            <p:nvPr/>
          </p:nvGrpSpPr>
          <p:grpSpPr>
            <a:xfrm>
              <a:off x="8894495" y="1664025"/>
              <a:ext cx="2818129" cy="1692967"/>
              <a:chOff x="8894495" y="1664025"/>
              <a:chExt cx="2818129" cy="169296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/>
              <a:srcRect r="2353" b="876"/>
              <a:stretch/>
            </p:blipFill>
            <p:spPr>
              <a:xfrm>
                <a:off x="8894495" y="1664025"/>
                <a:ext cx="2818129" cy="1692967"/>
              </a:xfrm>
              <a:prstGeom prst="rect">
                <a:avLst/>
              </a:prstGeom>
            </p:spPr>
          </p:pic>
          <p:pic>
            <p:nvPicPr>
              <p:cNvPr id="30720" name="Picture 307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Blur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736"/>
              <a:stretch/>
            </p:blipFill>
            <p:spPr>
              <a:xfrm>
                <a:off x="9336360" y="1681799"/>
                <a:ext cx="208830" cy="429189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0834830" y="3209978"/>
              <a:ext cx="78258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AA T&amp;S team</a:t>
              </a:r>
              <a:endParaRPr lang="en-US" sz="700" dirty="0"/>
            </a:p>
          </p:txBody>
        </p:sp>
      </p:grpSp>
      <p:sp>
        <p:nvSpPr>
          <p:cNvPr id="44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3303871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Long term system view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6312024" y="351939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Day-Ahead Market Clearing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8976320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Ancillary Services Energy Bidding </a:t>
            </a:r>
          </a:p>
        </p:txBody>
      </p:sp>
      <p:sp>
        <p:nvSpPr>
          <p:cNvPr id="30722" name="TextBox 30721"/>
          <p:cNvSpPr txBox="1"/>
          <p:nvPr/>
        </p:nvSpPr>
        <p:spPr>
          <a:xfrm>
            <a:off x="593498" y="4643557"/>
            <a:ext cx="33422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Order of Data points to process: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5553" y="5301208"/>
            <a:ext cx="31041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Time available for processing:</a:t>
            </a:r>
          </a:p>
        </p:txBody>
      </p:sp>
      <p:sp>
        <p:nvSpPr>
          <p:cNvPr id="30723" name="TextBox 30722"/>
          <p:cNvSpPr txBox="1"/>
          <p:nvPr/>
        </p:nvSpPr>
        <p:spPr>
          <a:xfrm>
            <a:off x="4243945" y="4610180"/>
            <a:ext cx="771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</a:t>
            </a:r>
            <a:endParaRPr lang="en-US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9534485" y="4664169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~100’000’000</a:t>
            </a:r>
            <a:endParaRPr lang="en-US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223792" y="5301208"/>
            <a:ext cx="10269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~Months</a:t>
            </a:r>
            <a:endParaRPr 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9552384" y="5301208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~Minutes</a:t>
            </a:r>
            <a:endParaRPr lang="en-US" baseline="30000" dirty="0"/>
          </a:p>
        </p:txBody>
      </p:sp>
      <p:sp>
        <p:nvSpPr>
          <p:cNvPr id="30724" name="Right Arrow 30723"/>
          <p:cNvSpPr/>
          <p:nvPr/>
        </p:nvSpPr>
        <p:spPr>
          <a:xfrm>
            <a:off x="5449362" y="4725144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449362" y="5373216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12</a:t>
            </a:fld>
            <a:endParaRPr lang="en-GB" dirty="0"/>
          </a:p>
        </p:txBody>
      </p:sp>
      <p:pic>
        <p:nvPicPr>
          <p:cNvPr id="30" name="Grafik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30722" grpId="0"/>
      <p:bldP spid="48" grpId="0"/>
      <p:bldP spid="30723" grpId="0"/>
      <p:bldP spid="50" grpId="0"/>
      <p:bldP spid="51" grpId="0"/>
      <p:bldP spid="52" grpId="0"/>
      <p:bldP spid="30724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8352928" cy="765200"/>
          </a:xfrm>
        </p:spPr>
        <p:txBody>
          <a:bodyPr/>
          <a:lstStyle/>
          <a:p>
            <a:r>
              <a:rPr lang="en-US" b="1" dirty="0" smtClean="0"/>
              <a:t>ANALYTICS AT AXPO:-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548847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Front focus</a:t>
            </a:r>
            <a:endParaRPr lang="en-US" b="1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4332326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Full stack as team</a:t>
            </a:r>
            <a:endParaRPr lang="en-US" b="1" dirty="0"/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13268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Standards</a:t>
            </a:r>
            <a:endParaRPr lang="en-US" b="1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>
            <a:off x="551382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Hybrid setup</a:t>
            </a:r>
            <a:endParaRPr lang="en-US" b="1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>
            <a:off x="4332326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Team background</a:t>
            </a:r>
            <a:endParaRPr lang="en-US" b="1" dirty="0"/>
          </a:p>
        </p:txBody>
      </p:sp>
      <p:sp>
        <p:nvSpPr>
          <p:cNvPr id="16" name="Text Placeholder 16"/>
          <p:cNvSpPr txBox="1">
            <a:spLocks/>
          </p:cNvSpPr>
          <p:nvPr/>
        </p:nvSpPr>
        <p:spPr>
          <a:xfrm>
            <a:off x="8113268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CI/CD, DevOps, MLOps,..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902074"/>
            <a:ext cx="601698" cy="660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3849" t="7181" r="34183" b="31363"/>
          <a:stretch/>
        </p:blipFill>
        <p:spPr>
          <a:xfrm>
            <a:off x="9130406" y="1838540"/>
            <a:ext cx="717994" cy="7179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51114" y="1844824"/>
            <a:ext cx="2818079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13 people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Scientists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Machine Learning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Software Engineers AI/ML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1" name="Picture 2" descr="Pin on CICD-BASE-TEMPLAT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2" r="-5502"/>
          <a:stretch/>
        </p:blipFill>
        <p:spPr bwMode="auto">
          <a:xfrm>
            <a:off x="7824192" y="4365104"/>
            <a:ext cx="4033483" cy="1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51114" y="4368511"/>
            <a:ext cx="224843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Systems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Optimization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Telecom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Computer Science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Quant 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Energy Engineering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3" name="Picture Placeholder 20"/>
          <p:cNvPicPr>
            <a:picLocks noChangeAspect="1"/>
          </p:cNvPicPr>
          <p:nvPr/>
        </p:nvPicPr>
        <p:blipFill rotWithShape="1">
          <a:blip r:embed="rId5"/>
          <a:srcRect l="-3831" r="-2892"/>
          <a:stretch/>
        </p:blipFill>
        <p:spPr>
          <a:xfrm>
            <a:off x="580162" y="4254460"/>
            <a:ext cx="3312368" cy="1838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6166" y="1844824"/>
            <a:ext cx="3240360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Models at core of our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Measure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impact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On top of existing strategies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Bottom-up and hands-on</a:t>
            </a: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Generate </a:t>
            </a: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profits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first</a:t>
            </a:r>
          </a:p>
          <a:p>
            <a:pPr marL="96837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Tech supports models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-188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052" name="Picture 4" descr="Azure Devops Logo PNG vector in SVG, PDF, AI, CDR form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556534"/>
            <a:ext cx="1009527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zure has a new logo, but where do you download it? Here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825" y="2580939"/>
            <a:ext cx="645443" cy="6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MODELS |</a:t>
            </a:r>
            <a:br>
              <a:rPr lang="en-US" b="1" dirty="0" smtClean="0"/>
            </a:br>
            <a:r>
              <a:rPr lang="en-US" b="1" dirty="0" smtClean="0"/>
              <a:t>FACTS &amp; FIGURES:-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99456" y="1993483"/>
            <a:ext cx="208823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Domains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Wind &amp; PV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Imbalances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 capacities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Reserve auctions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Spot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Gas demand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 rotWithShape="1">
          <a:blip r:embed="rId2"/>
          <a:srcRect r="31946"/>
          <a:stretch/>
        </p:blipFill>
        <p:spPr>
          <a:xfrm>
            <a:off x="7426323" y="531341"/>
            <a:ext cx="4651104" cy="5976664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1213556" y="3858968"/>
            <a:ext cx="128204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ML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LightGBM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Rulefit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kNN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(N-Beats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23392" y="1629961"/>
            <a:ext cx="54031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~15 models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(Recommendations and/or Tradeable actions)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07768" y="3212976"/>
            <a:ext cx="301026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Several sources per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Forecasts, metering, realized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Extensive feature engineering (Time-series focus)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004600" y="1991742"/>
            <a:ext cx="208823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Markets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D-1 &amp; ID spot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Balancing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 Gas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766301" y="4783805"/>
            <a:ext cx="43893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Further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 (~ 3 Mio rows)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Retrain daily &amp; predict hourly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Post-processing (optimization)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Model-Serving: files, PowerBI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r>
              <a:rPr kumimoji="0" lang="de-CH" sz="1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nd</a:t>
            </a: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order benefits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97648"/>
            <a:ext cx="1286209" cy="8103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14</a:t>
            </a:fld>
            <a:endParaRPr lang="en-GB" dirty="0"/>
          </a:p>
        </p:txBody>
      </p:sp>
      <p:pic>
        <p:nvPicPr>
          <p:cNvPr id="14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42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67608" y="2852936"/>
            <a:ext cx="302433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Get Data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67417" y="2852936"/>
            <a:ext cx="251681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Compute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59706" y="1988840"/>
            <a:ext cx="2788872" cy="3148815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Report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AZURE ARCHITECTURE:-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365082"/>
            <a:ext cx="10434095" cy="4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IN ADVANCED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ANALYTICS:-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Infrastructure – Terraform and Azure Devops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Containers – Azure Kubernetes Service (AKS), Azure Container Registry (ACR) and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 – Azure Data Factory (ADF) and Azure Synapse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Database – Dacpac and/or SQLCMD with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Machine Learning – Kedro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916113"/>
            <a:ext cx="599521" cy="641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916113"/>
            <a:ext cx="696623" cy="686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2787511"/>
            <a:ext cx="688281" cy="627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778127"/>
            <a:ext cx="831218" cy="68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316" y="3634531"/>
            <a:ext cx="650592" cy="586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268" y="3623757"/>
            <a:ext cx="584843" cy="597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89" y="4221088"/>
            <a:ext cx="1766547" cy="792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7361" y="5373216"/>
            <a:ext cx="1272655" cy="70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435" y="5350380"/>
            <a:ext cx="703429" cy="886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1101" y="5301208"/>
            <a:ext cx="8286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PIPELINE TEMPLATES:-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MULTIPLE ENVIRONMENT:-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/>
              <a:t>Replace </a:t>
            </a:r>
            <a:r>
              <a:rPr lang="de-CH" sz="1600" dirty="0" smtClean="0"/>
              <a:t>Token:-</a:t>
            </a:r>
          </a:p>
          <a:p>
            <a:endParaRPr lang="de-CH" sz="1600" dirty="0" smtClean="0"/>
          </a:p>
          <a:p>
            <a:pPr marL="646113" lvl="2" indent="-285750">
              <a:buFont typeface="Wingdings" panose="05000000000000000000" pitchFamily="2" charset="2"/>
              <a:buChar char="ü"/>
            </a:pP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</a:t>
            </a:r>
            <a:r>
              <a:rPr lang="de-CH" sz="1600" dirty="0" smtClean="0">
                <a:hlinkClick r:id="rId2"/>
              </a:rPr>
              <a:t>marketplace.visualstudio.com/items?itemName=qetza.replacetokens</a:t>
            </a:r>
            <a:r>
              <a:rPr lang="de-CH" sz="1600" dirty="0" smtClean="0"/>
              <a:t> </a:t>
            </a:r>
          </a:p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19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83" y="2710036"/>
            <a:ext cx="6753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SESSION ABSTRACT:-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01463"/>
            <a:ext cx="11089232" cy="2963641"/>
          </a:xfrm>
        </p:spPr>
        <p:txBody>
          <a:bodyPr/>
          <a:lstStyle/>
          <a:p>
            <a:endParaRPr lang="de-CH" sz="1600" dirty="0"/>
          </a:p>
          <a:p>
            <a:r>
              <a:rPr lang="en-US" sz="1600" dirty="0"/>
              <a:t>In this session, we would like to share with you, our insights of running Data Science and Machine Learning use cases on Azure Analytics Platform within the business area of Trading &amp; Sales at Axpo. As those use cases are running 24/7, we are striving to write robust and production-ready code, allowing us to react fast and meaningful, based on the most recent market </a:t>
            </a:r>
            <a:r>
              <a:rPr lang="en-US" sz="1600" dirty="0" smtClean="0"/>
              <a:t>changes.</a:t>
            </a:r>
          </a:p>
          <a:p>
            <a:endParaRPr lang="en-US" sz="1600" dirty="0"/>
          </a:p>
          <a:p>
            <a:r>
              <a:rPr lang="en-US" sz="1600" dirty="0" smtClean="0"/>
              <a:t>Hence</a:t>
            </a:r>
            <a:r>
              <a:rPr lang="en-US" sz="1600" dirty="0"/>
              <a:t>, we are relying heavily on Azure DevOps CI/CD for managing our codebase and deployment pipelines. Together with Cloud Platform Team, we have built a comprehensive set of automated DevOps processes, helping us to reduce the time to market of new ideas and scaling DevOps best practices with the entire </a:t>
            </a:r>
            <a:r>
              <a:rPr lang="en-US" sz="1600" dirty="0" smtClean="0"/>
              <a:t>organization.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22" r="10512" b="68622"/>
          <a:stretch/>
        </p:blipFill>
        <p:spPr>
          <a:xfrm>
            <a:off x="4223792" y="4293096"/>
            <a:ext cx="640871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0"/>
            <a:ext cx="8496944" cy="1457499"/>
          </a:xfrm>
        </p:spPr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SSH WITH TF MODULES:-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2193551"/>
            <a:ext cx="11089232" cy="2963641"/>
          </a:xfrm>
        </p:spPr>
        <p:txBody>
          <a:bodyPr/>
          <a:lstStyle/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20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HOW WE ONBOARD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USE CASE:-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21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DEMO WORKFLOW:-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68338"/>
            <a:ext cx="10782300" cy="4552950"/>
          </a:xfrm>
          <a:prstGeom prst="rect">
            <a:avLst/>
          </a:prstGeom>
        </p:spPr>
      </p:pic>
      <p:pic>
        <p:nvPicPr>
          <p:cNvPr id="9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GRATITUDE:- 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5400600" cy="3949411"/>
          </a:xfrm>
        </p:spPr>
        <p:txBody>
          <a:bodyPr/>
          <a:lstStyle/>
          <a:p>
            <a:pPr marL="0" indent="0">
              <a:buNone/>
            </a:pPr>
            <a:r>
              <a:rPr lang="de-CH" sz="1600" b="0" dirty="0" smtClean="0"/>
              <a:t>Our sincere </a:t>
            </a:r>
            <a:r>
              <a:rPr lang="de-CH" sz="1600" dirty="0" smtClean="0"/>
              <a:t>Thank You </a:t>
            </a:r>
            <a:r>
              <a:rPr lang="de-CH" sz="1600" b="0" dirty="0" smtClean="0"/>
              <a:t>to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Organizers (Manuel Meyer, Stefan Johner and Stefan Roth)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Sponsors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1" y="1484784"/>
            <a:ext cx="7533911" cy="41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352"/>
          <a:stretch/>
        </p:blipFill>
        <p:spPr>
          <a:xfrm>
            <a:off x="623392" y="1556792"/>
            <a:ext cx="3333667" cy="287101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Arindam Mitra | Microsoft MVP in Developer Technologies | Azure Cloud Solutions &amp; DevOps Architect | Technical Blogger | Speaker | </a:t>
            </a:r>
            <a:r>
              <a:rPr lang="de-CH" sz="1600" b="1" dirty="0" smtClean="0"/>
              <a:t>Traveler </a:t>
            </a:r>
            <a:r>
              <a:rPr lang="de-CH" sz="1600" b="1" dirty="0"/>
              <a:t>| Citizen of the </a:t>
            </a:r>
            <a:r>
              <a:rPr lang="de-CH" sz="1600" b="1" dirty="0" smtClean="0"/>
              <a:t>World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IT Infrastructure Specialist.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</a:t>
            </a:r>
            <a:r>
              <a:rPr lang="en-US" sz="1600" b="1" dirty="0" smtClean="0">
                <a:hlinkClick r:id="rId4"/>
              </a:rPr>
              <a:t>github.com/arindam0310018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5"/>
              </a:rPr>
              <a:t>https</a:t>
            </a:r>
            <a:r>
              <a:rPr lang="en-US" sz="1600" b="1" dirty="0">
                <a:hlinkClick r:id="rId5"/>
              </a:rPr>
              <a:t>://</a:t>
            </a:r>
            <a:r>
              <a:rPr lang="en-US" sz="1600" b="1" dirty="0" smtClean="0">
                <a:hlinkClick r:id="rId5"/>
              </a:rPr>
              <a:t>dev.to/arindam0310018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6"/>
              </a:rPr>
              <a:t>https</a:t>
            </a:r>
            <a:r>
              <a:rPr lang="en-US" sz="1600" b="1" dirty="0">
                <a:hlinkClick r:id="rId6"/>
              </a:rPr>
              <a:t>://</a:t>
            </a:r>
            <a:r>
              <a:rPr lang="en-US" sz="1600" b="1" dirty="0" smtClean="0">
                <a:hlinkClick r:id="rId6"/>
              </a:rPr>
              <a:t>sessionize.com/arindam0310018</a:t>
            </a:r>
            <a:r>
              <a:rPr lang="en-US" sz="1600" dirty="0" smtClean="0"/>
              <a:t> 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7"/>
              </a:rPr>
              <a:t>https</a:t>
            </a:r>
            <a:r>
              <a:rPr lang="en-US" sz="1600" b="1" dirty="0">
                <a:hlinkClick r:id="rId7"/>
              </a:rPr>
              <a:t>://www.linkedin.com/in/arindam-mitra-28981095</a:t>
            </a:r>
            <a:r>
              <a:rPr lang="en-US" sz="1600" b="1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8"/>
              </a:rPr>
              <a:t>https</a:t>
            </a:r>
            <a:r>
              <a:rPr lang="en-US" sz="1600" b="1" dirty="0">
                <a:hlinkClick r:id="rId8"/>
              </a:rPr>
              <a:t>://</a:t>
            </a:r>
            <a:r>
              <a:rPr lang="en-US" sz="1600" b="1" dirty="0" smtClean="0">
                <a:hlinkClick r:id="rId8"/>
              </a:rPr>
              <a:t>twitter.com/arindam0310018</a:t>
            </a:r>
            <a:r>
              <a:rPr lang="en-US" sz="1600" dirty="0" smtClean="0"/>
              <a:t>  </a:t>
            </a:r>
            <a:endParaRPr lang="de-CH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9" y="1628800"/>
            <a:ext cx="1826950" cy="7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</a:t>
            </a:r>
            <a:r>
              <a:rPr lang="de-CH" sz="1600" b="1" dirty="0" smtClean="0"/>
              <a:t>Adrian Senn | Studied Quant. Finance and Economics | Innovative | Ambitious | Team Player | Stay full of energy by eating swiss </a:t>
            </a:r>
            <a:r>
              <a:rPr lang="de-CH" sz="1600" b="1" dirty="0"/>
              <a:t>c</a:t>
            </a:r>
            <a:r>
              <a:rPr lang="de-CH" sz="1600" b="1" dirty="0" smtClean="0"/>
              <a:t>hocolates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Machine Learning Engineer.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www.alpinsolar.ch/content/axpo19/ch/en/about-us/lightboxes/adrian-senn.html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1" r="54808"/>
          <a:stretch/>
        </p:blipFill>
        <p:spPr>
          <a:xfrm>
            <a:off x="551384" y="1556445"/>
            <a:ext cx="3240360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AGENDA:-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40AEB0-7B0E-44B3-ADA7-36F7F800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12146"/>
            <a:ext cx="11089232" cy="5099408"/>
          </a:xfrm>
        </p:spPr>
        <p:txBody>
          <a:bodyPr/>
          <a:lstStyle/>
          <a:p>
            <a:r>
              <a:rPr lang="en-GB" sz="1600" b="0" dirty="0" smtClean="0"/>
              <a:t> Our Business Areas</a:t>
            </a:r>
          </a:p>
          <a:p>
            <a:r>
              <a:rPr lang="en-GB" sz="1600" b="0" dirty="0" smtClean="0"/>
              <a:t> Trading and Sales</a:t>
            </a:r>
          </a:p>
          <a:p>
            <a:r>
              <a:rPr lang="en-GB" sz="1600" b="0" dirty="0" smtClean="0"/>
              <a:t> Portfolio</a:t>
            </a:r>
          </a:p>
          <a:p>
            <a:r>
              <a:rPr lang="en-GB" sz="1600" b="0" dirty="0" smtClean="0"/>
              <a:t> Why Advanced Analytics ?</a:t>
            </a:r>
          </a:p>
          <a:p>
            <a:r>
              <a:rPr lang="en-GB" sz="1600" b="0" dirty="0" smtClean="0"/>
              <a:t> Make a guess ? </a:t>
            </a:r>
          </a:p>
          <a:p>
            <a:r>
              <a:rPr lang="en-GB" sz="1600" b="0" dirty="0"/>
              <a:t> Physical power trading: Intraday</a:t>
            </a:r>
            <a:endParaRPr lang="en-GB" sz="1600" b="0" dirty="0" smtClean="0"/>
          </a:p>
          <a:p>
            <a:r>
              <a:rPr lang="en-GB" sz="1600" b="0" dirty="0" smtClean="0"/>
              <a:t> Ideas </a:t>
            </a:r>
            <a:r>
              <a:rPr lang="en-GB" sz="1600" b="0" dirty="0"/>
              <a:t>in a complex world </a:t>
            </a:r>
          </a:p>
          <a:p>
            <a:r>
              <a:rPr lang="en-GB" sz="1600" b="0" dirty="0" smtClean="0"/>
              <a:t> Analytics </a:t>
            </a:r>
            <a:r>
              <a:rPr lang="en-GB" sz="1600" b="0" dirty="0" smtClean="0"/>
              <a:t>at </a:t>
            </a:r>
            <a:r>
              <a:rPr lang="en-GB" sz="1600" b="0" dirty="0" smtClean="0"/>
              <a:t>Axpo</a:t>
            </a:r>
            <a:endParaRPr lang="en-GB" sz="1600" b="0" dirty="0" smtClean="0"/>
          </a:p>
          <a:p>
            <a:r>
              <a:rPr lang="en-GB" sz="1600" b="0" dirty="0" smtClean="0"/>
              <a:t> Current Models: Facts and Figures</a:t>
            </a:r>
          </a:p>
          <a:p>
            <a:r>
              <a:rPr lang="en-GB" sz="1600" b="0" dirty="0" smtClean="0"/>
              <a:t> </a:t>
            </a:r>
            <a:r>
              <a:rPr lang="en-GB" sz="1600" b="0" dirty="0" smtClean="0"/>
              <a:t>Platform Design</a:t>
            </a:r>
            <a:endParaRPr lang="en-GB" sz="1600" b="0" dirty="0" smtClean="0"/>
          </a:p>
          <a:p>
            <a:endParaRPr lang="en-GB" sz="1600" b="0" dirty="0" smtClean="0"/>
          </a:p>
          <a:p>
            <a:endParaRPr lang="en-GB" b="0" dirty="0" smtClean="0"/>
          </a:p>
          <a:p>
            <a:endParaRPr lang="en-GB" sz="1600" b="0" dirty="0"/>
          </a:p>
          <a:p>
            <a:r>
              <a:rPr lang="en-GB" sz="1600" b="0" dirty="0" smtClean="0"/>
              <a:t> Azure Architecture</a:t>
            </a:r>
            <a:endParaRPr lang="en-GB" sz="1600" b="0" dirty="0" smtClean="0"/>
          </a:p>
          <a:p>
            <a:r>
              <a:rPr lang="en-GB" sz="1600" b="0" dirty="0"/>
              <a:t> </a:t>
            </a:r>
            <a:r>
              <a:rPr lang="en-GB" sz="1600" b="0" dirty="0"/>
              <a:t>Devops in Advanced Analytics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Pipeline Templates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Multiple Environment – Replace Token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Devops SSH with Terraform Modules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How we Onboard Usecase ?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Demo Workflow</a:t>
            </a:r>
            <a:endParaRPr lang="en-GB" sz="1600" b="0" dirty="0" smtClean="0"/>
          </a:p>
          <a:p>
            <a:r>
              <a:rPr lang="en-GB" sz="1600" b="0" dirty="0"/>
              <a:t> </a:t>
            </a:r>
            <a:r>
              <a:rPr lang="en-GB" sz="1600" b="0" dirty="0" smtClean="0"/>
              <a:t>Gratitude</a:t>
            </a:r>
            <a:endParaRPr lang="en-GB" sz="1600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think-cell Folie" r:id="rId6" imgW="592" imgH="595" progId="TCLayout.ActiveDocument.1">
                  <p:embed/>
                </p:oleObj>
              </mc:Choice>
              <mc:Fallback>
                <p:oleObj name="think-cell Folie" r:id="rId6" imgW="592" imgH="59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  <a:sym typeface="Verdana" panose="020B060403050404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598006" y="1803184"/>
            <a:ext cx="3697794" cy="1973487"/>
            <a:chOff x="7916470" y="1681655"/>
            <a:chExt cx="3818314" cy="1285228"/>
          </a:xfrm>
        </p:grpSpPr>
        <p:sp>
          <p:nvSpPr>
            <p:cNvPr id="26" name="Textfeld 25"/>
            <p:cNvSpPr txBox="1"/>
            <p:nvPr/>
          </p:nvSpPr>
          <p:spPr>
            <a:xfrm>
              <a:off x="7916470" y="1839750"/>
              <a:ext cx="3528000" cy="1127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Generation &amp; Distribution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Hydro and nuclear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Wind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Photovoltaic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4566" y="1681655"/>
              <a:ext cx="730218" cy="495542"/>
            </a:xfrm>
            <a:prstGeom prst="rect">
              <a:avLst/>
            </a:prstGeom>
          </p:spPr>
        </p:pic>
      </p:grp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4512304" y="3012051"/>
            <a:ext cx="3527912" cy="1209037"/>
            <a:chOff x="5315722" y="1540750"/>
            <a:chExt cx="3527912" cy="1209037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310" y="1540750"/>
              <a:ext cx="576000" cy="576000"/>
            </a:xfrm>
            <a:prstGeom prst="rect">
              <a:avLst/>
            </a:prstGeom>
          </p:spPr>
        </p:pic>
        <p:sp>
          <p:nvSpPr>
            <p:cNvPr id="22" name="Inhaltsplatzhalter 3"/>
            <p:cNvSpPr txBox="1">
              <a:spLocks/>
            </p:cNvSpPr>
            <p:nvPr/>
          </p:nvSpPr>
          <p:spPr>
            <a:xfrm>
              <a:off x="5315722" y="1755207"/>
              <a:ext cx="3527912" cy="99458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Trading &amp; Sales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Asset backed trading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Proprietary trading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International Origination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8040215" y="3867876"/>
            <a:ext cx="3024337" cy="1505340"/>
            <a:chOff x="9528385" y="2561896"/>
            <a:chExt cx="3024337" cy="1505340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9290" y="2561896"/>
              <a:ext cx="720000" cy="720000"/>
            </a:xfrm>
            <a:prstGeom prst="rect">
              <a:avLst/>
            </a:prstGeom>
          </p:spPr>
        </p:pic>
        <p:sp>
          <p:nvSpPr>
            <p:cNvPr id="23" name="Inhaltsplatzhalter 3"/>
            <p:cNvSpPr txBox="1">
              <a:spLocks/>
            </p:cNvSpPr>
            <p:nvPr/>
          </p:nvSpPr>
          <p:spPr>
            <a:xfrm>
              <a:off x="9528385" y="2843100"/>
              <a:ext cx="3024337" cy="122413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CKW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Power generation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Building technologies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PV Switzerland 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50" name="Grafik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36988" y="693115"/>
            <a:ext cx="8395316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OUR BUSINESS AREAS:-</a:t>
            </a:r>
          </a:p>
        </p:txBody>
      </p:sp>
    </p:spTree>
    <p:extLst>
      <p:ext uri="{BB962C8B-B14F-4D97-AF65-F5344CB8AC3E}">
        <p14:creationId xmlns:p14="http://schemas.microsoft.com/office/powerpoint/2010/main" val="27017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5A26-CC63-48D9-8C64-878138B7C67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05445" y="6511554"/>
            <a:ext cx="9573518" cy="10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73" y="2251174"/>
            <a:ext cx="2280192" cy="747897"/>
          </a:xfrm>
          <a:ln>
            <a:solidFill>
              <a:srgbClr val="4545CF"/>
            </a:solidFill>
          </a:ln>
        </p:spPr>
        <p:txBody>
          <a:bodyPr/>
          <a:lstStyle/>
          <a:p>
            <a:r>
              <a:rPr lang="en-GB" sz="1800" dirty="0">
                <a:solidFill>
                  <a:srgbClr val="3D3D3D"/>
                </a:solidFill>
              </a:rPr>
              <a:t>Leveraging volatility </a:t>
            </a:r>
            <a:r>
              <a:rPr lang="en-GB" sz="1800" dirty="0" smtClean="0">
                <a:solidFill>
                  <a:srgbClr val="3D3D3D"/>
                </a:solidFill>
              </a:rPr>
              <a:t>and </a:t>
            </a:r>
            <a:r>
              <a:rPr lang="en-GB" sz="1800" dirty="0">
                <a:solidFill>
                  <a:srgbClr val="3D3D3D"/>
                </a:solidFill>
              </a:rPr>
              <a:t>optionality</a:t>
            </a:r>
            <a:endParaRPr lang="en-GB" sz="180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3EAAA-09A1-2D4A-8C1F-D76433F91451}"/>
              </a:ext>
            </a:extLst>
          </p:cNvPr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Axpo,</a:t>
            </a:r>
          </a:p>
        </p:txBody>
      </p:sp>
      <p:sp>
        <p:nvSpPr>
          <p:cNvPr id="11" name="Titel 3"/>
          <p:cNvSpPr txBox="1">
            <a:spLocks/>
          </p:cNvSpPr>
          <p:nvPr/>
        </p:nvSpPr>
        <p:spPr>
          <a:xfrm>
            <a:off x="436988" y="693115"/>
            <a:ext cx="11208568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TRADING &amp;</a:t>
            </a:r>
            <a:r>
              <a:rPr kumimoji="0" lang="en-GB" sz="3600" b="1" i="0" u="none" strike="noStrike" kern="1200" cap="none" spc="0" normalizeH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SALES:-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B354CFCC-E0E6-405C-B5A6-8B95A35DB87E}"/>
              </a:ext>
            </a:extLst>
          </p:cNvPr>
          <p:cNvSpPr/>
          <p:nvPr/>
        </p:nvSpPr>
        <p:spPr>
          <a:xfrm>
            <a:off x="496083" y="3580243"/>
            <a:ext cx="3436867" cy="1238801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Asset-backed trading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Optimise the</a:t>
            </a: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return on the asset.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3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Trading both position and optionality of physical assets.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Rechteck 14"/>
          <p:cNvSpPr/>
          <p:nvPr/>
        </p:nvSpPr>
        <p:spPr>
          <a:xfrm>
            <a:off x="4199176" y="3580243"/>
            <a:ext cx="3336984" cy="2439129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Proprietary trading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Based on a market view where the trader can take both long and short positions in energy commodities.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Fundamental analysis to identify and investigate market inefficiencies.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4505281" y="2252411"/>
            <a:ext cx="3030880" cy="747897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Fundamental understanding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of the market </a:t>
            </a:r>
          </a:p>
        </p:txBody>
      </p:sp>
      <p:sp>
        <p:nvSpPr>
          <p:cNvPr id="16" name="Rechteck 15"/>
          <p:cNvSpPr/>
          <p:nvPr/>
        </p:nvSpPr>
        <p:spPr>
          <a:xfrm>
            <a:off x="8261661" y="3602871"/>
            <a:ext cx="3397482" cy="2490425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Origination &amp; customer solutions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Standard and tailored contracts with customers. 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Structured transactions, sales, contracts (e.g., full supply, portfolio management services).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Retailing.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8562681" y="2250095"/>
            <a:ext cx="3078457" cy="997196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Relationship, trust and understanding relationship customer and managing risk exposure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579" r="5952"/>
          <a:stretch/>
        </p:blipFill>
        <p:spPr>
          <a:xfrm>
            <a:off x="6089450" y="71286"/>
            <a:ext cx="2105144" cy="1390883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649352" y="2060848"/>
            <a:ext cx="4978144" cy="31175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spcBef>
                <a:spcPts val="500"/>
              </a:spcBef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Axpo has </a:t>
            </a:r>
            <a:r>
              <a:rPr lang="en-US" sz="1600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accumulated 80 </a:t>
            </a: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TWh of PPAs in its portfolio.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manages wind energy, photovoltaics, biomass and hydro power.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markets a large portfolio of producers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of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renewable energy,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over 80 TWh under contract.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Main contributor is Axpo Nordics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 wind portfolio of over 23 TWh. </a:t>
            </a:r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479376" y="664996"/>
            <a:ext cx="5544616" cy="571301"/>
          </a:xfrm>
          <a:noFill/>
        </p:spPr>
        <p:txBody>
          <a:bodyPr vert="horz" wrap="square" lIns="91440" tIns="36000" rIns="91440" bIns="36000" rtlCol="0" anchor="ctr">
            <a:spAutoFit/>
          </a:bodyPr>
          <a:lstStyle/>
          <a:p>
            <a:r>
              <a:rPr lang="de-CH" b="1" dirty="0" smtClean="0"/>
              <a:t>PORTFOLIO:-</a:t>
            </a:r>
            <a:endParaRPr lang="de-CH" b="1" dirty="0"/>
          </a:p>
        </p:txBody>
      </p:sp>
      <p:sp>
        <p:nvSpPr>
          <p:cNvPr id="5" name="Rechteck 4"/>
          <p:cNvSpPr/>
          <p:nvPr/>
        </p:nvSpPr>
        <p:spPr>
          <a:xfrm>
            <a:off x="6026580" y="1725686"/>
            <a:ext cx="2541756" cy="695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0233327" y="5984"/>
            <a:ext cx="1954744" cy="4232658"/>
          </a:xfrm>
          <a:custGeom>
            <a:avLst/>
            <a:gdLst>
              <a:gd name="T0" fmla="*/ 713 w 1871"/>
              <a:gd name="T1" fmla="*/ 1143 h 4048"/>
              <a:gd name="T2" fmla="*/ 1794 w 1871"/>
              <a:gd name="T3" fmla="*/ 4032 h 4048"/>
              <a:gd name="T4" fmla="*/ 1807 w 1871"/>
              <a:gd name="T5" fmla="*/ 3894 h 4048"/>
              <a:gd name="T6" fmla="*/ 1716 w 1871"/>
              <a:gd name="T7" fmla="*/ 3555 h 4048"/>
              <a:gd name="T8" fmla="*/ 1537 w 1871"/>
              <a:gd name="T9" fmla="*/ 3527 h 4048"/>
              <a:gd name="T10" fmla="*/ 1302 w 1871"/>
              <a:gd name="T11" fmla="*/ 3557 h 4048"/>
              <a:gd name="T12" fmla="*/ 1135 w 1871"/>
              <a:gd name="T13" fmla="*/ 3461 h 4048"/>
              <a:gd name="T14" fmla="*/ 1069 w 1871"/>
              <a:gd name="T15" fmla="*/ 3313 h 4048"/>
              <a:gd name="T16" fmla="*/ 880 w 1871"/>
              <a:gd name="T17" fmla="*/ 3349 h 4048"/>
              <a:gd name="T18" fmla="*/ 745 w 1871"/>
              <a:gd name="T19" fmla="*/ 3220 h 4048"/>
              <a:gd name="T20" fmla="*/ 837 w 1871"/>
              <a:gd name="T21" fmla="*/ 3096 h 4048"/>
              <a:gd name="T22" fmla="*/ 644 w 1871"/>
              <a:gd name="T23" fmla="*/ 2877 h 4048"/>
              <a:gd name="T24" fmla="*/ 530 w 1871"/>
              <a:gd name="T25" fmla="*/ 2754 h 4048"/>
              <a:gd name="T26" fmla="*/ 373 w 1871"/>
              <a:gd name="T27" fmla="*/ 2729 h 4048"/>
              <a:gd name="T28" fmla="*/ 269 w 1871"/>
              <a:gd name="T29" fmla="*/ 2576 h 4048"/>
              <a:gd name="T30" fmla="*/ 213 w 1871"/>
              <a:gd name="T31" fmla="*/ 2382 h 4048"/>
              <a:gd name="T32" fmla="*/ 218 w 1871"/>
              <a:gd name="T33" fmla="*/ 2099 h 4048"/>
              <a:gd name="T34" fmla="*/ 423 w 1871"/>
              <a:gd name="T35" fmla="*/ 2024 h 4048"/>
              <a:gd name="T36" fmla="*/ 247 w 1871"/>
              <a:gd name="T37" fmla="*/ 1941 h 4048"/>
              <a:gd name="T38" fmla="*/ 268 w 1871"/>
              <a:gd name="T39" fmla="*/ 1817 h 4048"/>
              <a:gd name="T40" fmla="*/ 330 w 1871"/>
              <a:gd name="T41" fmla="*/ 1399 h 4048"/>
              <a:gd name="T42" fmla="*/ 240 w 1871"/>
              <a:gd name="T43" fmla="*/ 1204 h 4048"/>
              <a:gd name="T44" fmla="*/ 189 w 1871"/>
              <a:gd name="T45" fmla="*/ 1013 h 4048"/>
              <a:gd name="T46" fmla="*/ 93 w 1871"/>
              <a:gd name="T47" fmla="*/ 588 h 4048"/>
              <a:gd name="T48" fmla="*/ 91 w 1871"/>
              <a:gd name="T49" fmla="*/ 293 h 4048"/>
              <a:gd name="T50" fmla="*/ 208 w 1871"/>
              <a:gd name="T51" fmla="*/ 233 h 4048"/>
              <a:gd name="T52" fmla="*/ 308 w 1871"/>
              <a:gd name="T53" fmla="*/ 308 h 4048"/>
              <a:gd name="T54" fmla="*/ 443 w 1871"/>
              <a:gd name="T55" fmla="*/ 268 h 4048"/>
              <a:gd name="T56" fmla="*/ 795 w 1871"/>
              <a:gd name="T57" fmla="*/ 407 h 4048"/>
              <a:gd name="T58" fmla="*/ 953 w 1871"/>
              <a:gd name="T59" fmla="*/ 551 h 4048"/>
              <a:gd name="T60" fmla="*/ 511 w 1871"/>
              <a:gd name="T61" fmla="*/ 769 h 4048"/>
              <a:gd name="T62" fmla="*/ 291 w 1871"/>
              <a:gd name="T63" fmla="*/ 713 h 4048"/>
              <a:gd name="T64" fmla="*/ 403 w 1871"/>
              <a:gd name="T65" fmla="*/ 805 h 4048"/>
              <a:gd name="T66" fmla="*/ 519 w 1871"/>
              <a:gd name="T67" fmla="*/ 856 h 4048"/>
              <a:gd name="T68" fmla="*/ 580 w 1871"/>
              <a:gd name="T69" fmla="*/ 1029 h 4048"/>
              <a:gd name="T70" fmla="*/ 704 w 1871"/>
              <a:gd name="T71" fmla="*/ 1155 h 4048"/>
              <a:gd name="T72" fmla="*/ 874 w 1871"/>
              <a:gd name="T73" fmla="*/ 1132 h 4048"/>
              <a:gd name="T74" fmla="*/ 735 w 1871"/>
              <a:gd name="T75" fmla="*/ 980 h 4048"/>
              <a:gd name="T76" fmla="*/ 898 w 1871"/>
              <a:gd name="T77" fmla="*/ 1006 h 4048"/>
              <a:gd name="T78" fmla="*/ 971 w 1871"/>
              <a:gd name="T79" fmla="*/ 779 h 4048"/>
              <a:gd name="T80" fmla="*/ 1167 w 1871"/>
              <a:gd name="T81" fmla="*/ 676 h 4048"/>
              <a:gd name="T82" fmla="*/ 1182 w 1871"/>
              <a:gd name="T83" fmla="*/ 517 h 4048"/>
              <a:gd name="T84" fmla="*/ 1001 w 1871"/>
              <a:gd name="T85" fmla="*/ 233 h 4048"/>
              <a:gd name="T86" fmla="*/ 1219 w 1871"/>
              <a:gd name="T87" fmla="*/ 413 h 4048"/>
              <a:gd name="T88" fmla="*/ 1357 w 1871"/>
              <a:gd name="T89" fmla="*/ 294 h 4048"/>
              <a:gd name="T90" fmla="*/ 230 w 1871"/>
              <a:gd name="T91" fmla="*/ 2496 h 4048"/>
              <a:gd name="T92" fmla="*/ 424 w 1871"/>
              <a:gd name="T93" fmla="*/ 1712 h 4048"/>
              <a:gd name="T94" fmla="*/ 353 w 1871"/>
              <a:gd name="T95" fmla="*/ 1800 h 4048"/>
              <a:gd name="T96" fmla="*/ 485 w 1871"/>
              <a:gd name="T97" fmla="*/ 2014 h 4048"/>
              <a:gd name="T98" fmla="*/ 599 w 1871"/>
              <a:gd name="T99" fmla="*/ 1880 h 4048"/>
              <a:gd name="T100" fmla="*/ 894 w 1871"/>
              <a:gd name="T101" fmla="*/ 1696 h 4048"/>
              <a:gd name="T102" fmla="*/ 760 w 1871"/>
              <a:gd name="T103" fmla="*/ 1462 h 4048"/>
              <a:gd name="T104" fmla="*/ 718 w 1871"/>
              <a:gd name="T105" fmla="*/ 1471 h 4048"/>
              <a:gd name="T106" fmla="*/ 704 w 1871"/>
              <a:gd name="T107" fmla="*/ 1529 h 4048"/>
              <a:gd name="T108" fmla="*/ 670 w 1871"/>
              <a:gd name="T109" fmla="*/ 1554 h 4048"/>
              <a:gd name="T110" fmla="*/ 799 w 1871"/>
              <a:gd name="T111" fmla="*/ 1673 h 4048"/>
              <a:gd name="T112" fmla="*/ 1192 w 1871"/>
              <a:gd name="T113" fmla="*/ 1855 h 4048"/>
              <a:gd name="T114" fmla="*/ 1073 w 1871"/>
              <a:gd name="T115" fmla="*/ 1813 h 4048"/>
              <a:gd name="T116" fmla="*/ 1155 w 1871"/>
              <a:gd name="T117" fmla="*/ 1996 h 4048"/>
              <a:gd name="T118" fmla="*/ 1144 w 1871"/>
              <a:gd name="T119" fmla="*/ 2102 h 4048"/>
              <a:gd name="T120" fmla="*/ 1216 w 1871"/>
              <a:gd name="T121" fmla="*/ 2173 h 4048"/>
              <a:gd name="T122" fmla="*/ 652 w 1871"/>
              <a:gd name="T123" fmla="*/ 998 h 4048"/>
              <a:gd name="T124" fmla="*/ 1056 w 1871"/>
              <a:gd name="T125" fmla="*/ 574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0261320" y="4516"/>
            <a:ext cx="1954744" cy="4232658"/>
          </a:xfrm>
          <a:custGeom>
            <a:avLst/>
            <a:gdLst>
              <a:gd name="T0" fmla="*/ 345 w 1871"/>
              <a:gd name="T1" fmla="*/ 274 h 4048"/>
              <a:gd name="T2" fmla="*/ 1818 w 1871"/>
              <a:gd name="T3" fmla="*/ 4022 h 4048"/>
              <a:gd name="T4" fmla="*/ 1797 w 1871"/>
              <a:gd name="T5" fmla="*/ 3928 h 4048"/>
              <a:gd name="T6" fmla="*/ 1747 w 1871"/>
              <a:gd name="T7" fmla="*/ 3562 h 4048"/>
              <a:gd name="T8" fmla="*/ 1576 w 1871"/>
              <a:gd name="T9" fmla="*/ 3560 h 4048"/>
              <a:gd name="T10" fmla="*/ 1343 w 1871"/>
              <a:gd name="T11" fmla="*/ 3551 h 4048"/>
              <a:gd name="T12" fmla="*/ 1192 w 1871"/>
              <a:gd name="T13" fmla="*/ 3452 h 4048"/>
              <a:gd name="T14" fmla="*/ 1115 w 1871"/>
              <a:gd name="T15" fmla="*/ 3357 h 4048"/>
              <a:gd name="T16" fmla="*/ 892 w 1871"/>
              <a:gd name="T17" fmla="*/ 3319 h 4048"/>
              <a:gd name="T18" fmla="*/ 784 w 1871"/>
              <a:gd name="T19" fmla="*/ 3273 h 4048"/>
              <a:gd name="T20" fmla="*/ 877 w 1871"/>
              <a:gd name="T21" fmla="*/ 3120 h 4048"/>
              <a:gd name="T22" fmla="*/ 651 w 1871"/>
              <a:gd name="T23" fmla="*/ 2931 h 4048"/>
              <a:gd name="T24" fmla="*/ 559 w 1871"/>
              <a:gd name="T25" fmla="*/ 2751 h 4048"/>
              <a:gd name="T26" fmla="*/ 405 w 1871"/>
              <a:gd name="T27" fmla="*/ 2747 h 4048"/>
              <a:gd name="T28" fmla="*/ 280 w 1871"/>
              <a:gd name="T29" fmla="*/ 2608 h 4048"/>
              <a:gd name="T30" fmla="*/ 236 w 1871"/>
              <a:gd name="T31" fmla="*/ 2418 h 4048"/>
              <a:gd name="T32" fmla="*/ 227 w 1871"/>
              <a:gd name="T33" fmla="*/ 2136 h 4048"/>
              <a:gd name="T34" fmla="*/ 413 w 1871"/>
              <a:gd name="T35" fmla="*/ 2035 h 4048"/>
              <a:gd name="T36" fmla="*/ 244 w 1871"/>
              <a:gd name="T37" fmla="*/ 1951 h 4048"/>
              <a:gd name="T38" fmla="*/ 218 w 1871"/>
              <a:gd name="T39" fmla="*/ 1883 h 4048"/>
              <a:gd name="T40" fmla="*/ 378 w 1871"/>
              <a:gd name="T41" fmla="*/ 1424 h 4048"/>
              <a:gd name="T42" fmla="*/ 248 w 1871"/>
              <a:gd name="T43" fmla="*/ 1228 h 4048"/>
              <a:gd name="T44" fmla="*/ 191 w 1871"/>
              <a:gd name="T45" fmla="*/ 1036 h 4048"/>
              <a:gd name="T46" fmla="*/ 141 w 1871"/>
              <a:gd name="T47" fmla="*/ 647 h 4048"/>
              <a:gd name="T48" fmla="*/ 47 w 1871"/>
              <a:gd name="T49" fmla="*/ 371 h 4048"/>
              <a:gd name="T50" fmla="*/ 179 w 1871"/>
              <a:gd name="T51" fmla="*/ 222 h 4048"/>
              <a:gd name="T52" fmla="*/ 308 w 1871"/>
              <a:gd name="T53" fmla="*/ 295 h 4048"/>
              <a:gd name="T54" fmla="*/ 431 w 1871"/>
              <a:gd name="T55" fmla="*/ 286 h 4048"/>
              <a:gd name="T56" fmla="*/ 695 w 1871"/>
              <a:gd name="T57" fmla="*/ 375 h 4048"/>
              <a:gd name="T58" fmla="*/ 923 w 1871"/>
              <a:gd name="T59" fmla="*/ 499 h 4048"/>
              <a:gd name="T60" fmla="*/ 602 w 1871"/>
              <a:gd name="T61" fmla="*/ 784 h 4048"/>
              <a:gd name="T62" fmla="*/ 361 w 1871"/>
              <a:gd name="T63" fmla="*/ 714 h 4048"/>
              <a:gd name="T64" fmla="*/ 385 w 1871"/>
              <a:gd name="T65" fmla="*/ 798 h 4048"/>
              <a:gd name="T66" fmla="*/ 474 w 1871"/>
              <a:gd name="T67" fmla="*/ 841 h 4048"/>
              <a:gd name="T68" fmla="*/ 555 w 1871"/>
              <a:gd name="T69" fmla="*/ 1003 h 4048"/>
              <a:gd name="T70" fmla="*/ 683 w 1871"/>
              <a:gd name="T71" fmla="*/ 1151 h 4048"/>
              <a:gd name="T72" fmla="*/ 853 w 1871"/>
              <a:gd name="T73" fmla="*/ 1181 h 4048"/>
              <a:gd name="T74" fmla="*/ 731 w 1871"/>
              <a:gd name="T75" fmla="*/ 1030 h 4048"/>
              <a:gd name="T76" fmla="*/ 864 w 1871"/>
              <a:gd name="T77" fmla="*/ 1028 h 4048"/>
              <a:gd name="T78" fmla="*/ 945 w 1871"/>
              <a:gd name="T79" fmla="*/ 881 h 4048"/>
              <a:gd name="T80" fmla="*/ 1162 w 1871"/>
              <a:gd name="T81" fmla="*/ 644 h 4048"/>
              <a:gd name="T82" fmla="*/ 1198 w 1871"/>
              <a:gd name="T83" fmla="*/ 537 h 4048"/>
              <a:gd name="T84" fmla="*/ 1076 w 1871"/>
              <a:gd name="T85" fmla="*/ 286 h 4048"/>
              <a:gd name="T86" fmla="*/ 1192 w 1871"/>
              <a:gd name="T87" fmla="*/ 348 h 4048"/>
              <a:gd name="T88" fmla="*/ 1377 w 1871"/>
              <a:gd name="T89" fmla="*/ 339 h 4048"/>
              <a:gd name="T90" fmla="*/ 1444 w 1871"/>
              <a:gd name="T91" fmla="*/ 1 h 4048"/>
              <a:gd name="T92" fmla="*/ 482 w 1871"/>
              <a:gd name="T93" fmla="*/ 1739 h 4048"/>
              <a:gd name="T94" fmla="*/ 366 w 1871"/>
              <a:gd name="T95" fmla="*/ 1758 h 4048"/>
              <a:gd name="T96" fmla="*/ 455 w 1871"/>
              <a:gd name="T97" fmla="*/ 1944 h 4048"/>
              <a:gd name="T98" fmla="*/ 599 w 1871"/>
              <a:gd name="T99" fmla="*/ 1915 h 4048"/>
              <a:gd name="T100" fmla="*/ 760 w 1871"/>
              <a:gd name="T101" fmla="*/ 1725 h 4048"/>
              <a:gd name="T102" fmla="*/ 819 w 1871"/>
              <a:gd name="T103" fmla="*/ 1579 h 4048"/>
              <a:gd name="T104" fmla="*/ 662 w 1871"/>
              <a:gd name="T105" fmla="*/ 1431 h 4048"/>
              <a:gd name="T106" fmla="*/ 712 w 1871"/>
              <a:gd name="T107" fmla="*/ 1528 h 4048"/>
              <a:gd name="T108" fmla="*/ 648 w 1871"/>
              <a:gd name="T109" fmla="*/ 1516 h 4048"/>
              <a:gd name="T110" fmla="*/ 745 w 1871"/>
              <a:gd name="T111" fmla="*/ 1655 h 4048"/>
              <a:gd name="T112" fmla="*/ 862 w 1871"/>
              <a:gd name="T113" fmla="*/ 1746 h 4048"/>
              <a:gd name="T114" fmla="*/ 1184 w 1871"/>
              <a:gd name="T115" fmla="*/ 1846 h 4048"/>
              <a:gd name="T116" fmla="*/ 1257 w 1871"/>
              <a:gd name="T117" fmla="*/ 2101 h 4048"/>
              <a:gd name="T118" fmla="*/ 1105 w 1871"/>
              <a:gd name="T119" fmla="*/ 2044 h 4048"/>
              <a:gd name="T120" fmla="*/ 1074 w 1871"/>
              <a:gd name="T121" fmla="*/ 2090 h 4048"/>
              <a:gd name="T122" fmla="*/ 1251 w 1871"/>
              <a:gd name="T123" fmla="*/ 2134 h 4048"/>
              <a:gd name="T124" fmla="*/ 410 w 1871"/>
              <a:gd name="T125" fmla="*/ 801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lnTo>
                  <a:pt x="255" y="215"/>
                </a:ln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lnTo>
                  <a:pt x="345" y="274"/>
                </a:ln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lnTo>
                  <a:pt x="713" y="1143"/>
                </a:ln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lnTo>
                  <a:pt x="683" y="986"/>
                </a:ln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lnTo>
                  <a:pt x="618" y="1881"/>
                </a:ln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lnTo>
                  <a:pt x="795" y="1739"/>
                </a:ln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lnTo>
                  <a:pt x="894" y="1696"/>
                </a:ln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lnTo>
                  <a:pt x="1192" y="1855"/>
                </a:ln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lnTo>
                  <a:pt x="1092" y="1841"/>
                </a:ln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lnTo>
                  <a:pt x="1268" y="2111"/>
                </a:ln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lnTo>
                  <a:pt x="652" y="998"/>
                </a:ln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lnTo>
                  <a:pt x="424" y="789"/>
                </a:ln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lnTo>
                  <a:pt x="1056" y="57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lnTo>
                  <a:pt x="660" y="2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lnTo>
                  <a:pt x="101" y="6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Freeform 16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lnTo>
                  <a:pt x="463" y="3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" name="Freeform 57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" name="Freeform 58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Freeform 59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Freeform 60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Freeform 61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" name="Freeform 62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Freeform 63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Freeform 64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Freeform 65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" name="Freeform 66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Freeform 67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Freeform 68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" name="Freeform 69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Freeform 70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" name="Freeform 71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Freeform 72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9" name="Freeform 73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Freeform 74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Freeform 75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2" name="Freeform 76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Freeform 77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Freeform 78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5" name="Freeform 79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" name="Freeform 80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" name="Freeform 81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" name="Freeform 82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" name="Freeform 83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Freeform 84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" name="Freeform 85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" name="Freeform 86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" name="Freeform 87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" name="Freeform 88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" name="Freeform 89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" name="Freeform 90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" name="Freeform 91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Freeform 92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Freeform 93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Freeform 94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Freeform 95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" name="Freeform 96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  <a:gd name="T18" fmla="*/ 13 w 19"/>
              <a:gd name="T19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lnTo>
                  <a:pt x="13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Freeform 97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Freeform 98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  <a:gd name="T34" fmla="*/ 7 w 50"/>
              <a:gd name="T35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lnTo>
                  <a:pt x="7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" name="Freeform 99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" name="Freeform 100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  <a:gd name="T6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Freeform 101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Freeform 102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  <a:gd name="T22" fmla="*/ 9 w 25"/>
              <a:gd name="T2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lnTo>
                  <a:pt x="9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Freeform 103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Freeform 104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  <a:gd name="T16" fmla="*/ 17 w 17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lnTo>
                  <a:pt x="17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Freeform 105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" name="Freeform 106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Freeform 107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Freeform 108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Freeform 109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Freeform 110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Freeform 111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Freeform 112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Freeform 113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Freeform 114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Freeform 115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Freeform 116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Freeform 117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Freeform 118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Freeform 119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Freeform 120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7" name="Freeform 121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8" name="Freeform 122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9" name="Freeform 123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0" name="Freeform 124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1" name="Freeform 125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2" name="Freeform 126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3" name="Freeform 127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5" name="Freeform 128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6" name="Freeform 129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7" name="Freeform 130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Freeform 131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Freeform 132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Freeform 133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1" name="Freeform 134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2" name="Freeform 135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3" name="Freeform 136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4" name="Freeform 137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5" name="Freeform 138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6" name="Freeform 139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7" name="Freeform 140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8" name="Freeform 141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9" name="Freeform 142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0" name="Freeform 143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1" name="Freeform 144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2" name="Freeform 145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3" name="Freeform 146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Freeform 147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5" name="Freeform 148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6" name="Freeform 149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7" name="Freeform 150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8" name="Freeform 151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Freeform 152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0" name="Freeform 153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1" name="Freeform 154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2" name="Freeform 155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3" name="Freeform 156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4" name="Freeform 157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5" name="Freeform 158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6" name="Freeform 159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7" name="Freeform 160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161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Freeform 162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0" name="Freeform 163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1" name="Freeform 164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2" name="Freeform 165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3" name="Freeform 166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4" name="Freeform 167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5" name="Freeform 168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6" name="Freeform 169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7" name="Freeform 170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8" name="Freeform 171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9" name="Freeform 172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0" name="Freeform 173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1" name="Freeform 174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2" name="Freeform 175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3" name="Freeform 176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4" name="Freeform 177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5" name="Freeform 178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6" name="Freeform 179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7" name="Freeform 180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Freeform 181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Freeform 182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Freeform 183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Freeform 184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185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3" name="Freeform 186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4" name="Freeform 187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5" name="Freeform 188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6" name="Freeform 189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7" name="Freeform 190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8" name="Freeform 191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192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0" name="Freeform 193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Freeform 194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2" name="Freeform 195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3" name="Freeform 196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4" name="Freeform 197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8 w 2008"/>
              <a:gd name="T1" fmla="*/ 1044 h 1381"/>
              <a:gd name="T2" fmla="*/ 1539 w 2008"/>
              <a:gd name="T3" fmla="*/ 1073 h 1381"/>
              <a:gd name="T4" fmla="*/ 1547 w 2008"/>
              <a:gd name="T5" fmla="*/ 1083 h 1381"/>
              <a:gd name="T6" fmla="*/ 2006 w 2008"/>
              <a:gd name="T7" fmla="*/ 272 h 1381"/>
              <a:gd name="T8" fmla="*/ 1858 w 2008"/>
              <a:gd name="T9" fmla="*/ 272 h 1381"/>
              <a:gd name="T10" fmla="*/ 1734 w 2008"/>
              <a:gd name="T11" fmla="*/ 278 h 1381"/>
              <a:gd name="T12" fmla="*/ 1570 w 2008"/>
              <a:gd name="T13" fmla="*/ 278 h 1381"/>
              <a:gd name="T14" fmla="*/ 1416 w 2008"/>
              <a:gd name="T15" fmla="*/ 198 h 1381"/>
              <a:gd name="T16" fmla="*/ 1293 w 2008"/>
              <a:gd name="T17" fmla="*/ 162 h 1381"/>
              <a:gd name="T18" fmla="*/ 1239 w 2008"/>
              <a:gd name="T19" fmla="*/ 31 h 1381"/>
              <a:gd name="T20" fmla="*/ 1073 w 2008"/>
              <a:gd name="T21" fmla="*/ 35 h 1381"/>
              <a:gd name="T22" fmla="*/ 926 w 2008"/>
              <a:gd name="T23" fmla="*/ 109 h 1381"/>
              <a:gd name="T24" fmla="*/ 820 w 2008"/>
              <a:gd name="T25" fmla="*/ 243 h 1381"/>
              <a:gd name="T26" fmla="*/ 673 w 2008"/>
              <a:gd name="T27" fmla="*/ 258 h 1381"/>
              <a:gd name="T28" fmla="*/ 486 w 2008"/>
              <a:gd name="T29" fmla="*/ 239 h 1381"/>
              <a:gd name="T30" fmla="*/ 195 w 2008"/>
              <a:gd name="T31" fmla="*/ 265 h 1381"/>
              <a:gd name="T32" fmla="*/ 191 w 2008"/>
              <a:gd name="T33" fmla="*/ 438 h 1381"/>
              <a:gd name="T34" fmla="*/ 80 w 2008"/>
              <a:gd name="T35" fmla="*/ 627 h 1381"/>
              <a:gd name="T36" fmla="*/ 40 w 2008"/>
              <a:gd name="T37" fmla="*/ 768 h 1381"/>
              <a:gd name="T38" fmla="*/ 56 w 2008"/>
              <a:gd name="T39" fmla="*/ 929 h 1381"/>
              <a:gd name="T40" fmla="*/ 186 w 2008"/>
              <a:gd name="T41" fmla="*/ 949 h 1381"/>
              <a:gd name="T42" fmla="*/ 395 w 2008"/>
              <a:gd name="T43" fmla="*/ 939 h 1381"/>
              <a:gd name="T44" fmla="*/ 549 w 2008"/>
              <a:gd name="T45" fmla="*/ 855 h 1381"/>
              <a:gd name="T46" fmla="*/ 659 w 2008"/>
              <a:gd name="T47" fmla="*/ 812 h 1381"/>
              <a:gd name="T48" fmla="*/ 760 w 2008"/>
              <a:gd name="T49" fmla="*/ 850 h 1381"/>
              <a:gd name="T50" fmla="*/ 858 w 2008"/>
              <a:gd name="T51" fmla="*/ 956 h 1381"/>
              <a:gd name="T52" fmla="*/ 923 w 2008"/>
              <a:gd name="T53" fmla="*/ 1030 h 1381"/>
              <a:gd name="T54" fmla="*/ 994 w 2008"/>
              <a:gd name="T55" fmla="*/ 1124 h 1381"/>
              <a:gd name="T56" fmla="*/ 853 w 2008"/>
              <a:gd name="T57" fmla="*/ 1152 h 1381"/>
              <a:gd name="T58" fmla="*/ 832 w 2008"/>
              <a:gd name="T59" fmla="*/ 1277 h 1381"/>
              <a:gd name="T60" fmla="*/ 989 w 2008"/>
              <a:gd name="T61" fmla="*/ 1336 h 1381"/>
              <a:gd name="T62" fmla="*/ 1026 w 2008"/>
              <a:gd name="T63" fmla="*/ 1222 h 1381"/>
              <a:gd name="T64" fmla="*/ 1070 w 2008"/>
              <a:gd name="T65" fmla="*/ 1122 h 1381"/>
              <a:gd name="T66" fmla="*/ 1174 w 2008"/>
              <a:gd name="T67" fmla="*/ 1047 h 1381"/>
              <a:gd name="T68" fmla="*/ 1248 w 2008"/>
              <a:gd name="T69" fmla="*/ 1037 h 1381"/>
              <a:gd name="T70" fmla="*/ 1393 w 2008"/>
              <a:gd name="T71" fmla="*/ 957 h 1381"/>
              <a:gd name="T72" fmla="*/ 1412 w 2008"/>
              <a:gd name="T73" fmla="*/ 833 h 1381"/>
              <a:gd name="T74" fmla="*/ 1545 w 2008"/>
              <a:gd name="T75" fmla="*/ 759 h 1381"/>
              <a:gd name="T76" fmla="*/ 1465 w 2008"/>
              <a:gd name="T77" fmla="*/ 831 h 1381"/>
              <a:gd name="T78" fmla="*/ 1412 w 2008"/>
              <a:gd name="T79" fmla="*/ 933 h 1381"/>
              <a:gd name="T80" fmla="*/ 1320 w 2008"/>
              <a:gd name="T81" fmla="*/ 1002 h 1381"/>
              <a:gd name="T82" fmla="*/ 1196 w 2008"/>
              <a:gd name="T83" fmla="*/ 1057 h 1381"/>
              <a:gd name="T84" fmla="*/ 1212 w 2008"/>
              <a:gd name="T85" fmla="*/ 1090 h 1381"/>
              <a:gd name="T86" fmla="*/ 1364 w 2008"/>
              <a:gd name="T87" fmla="*/ 1091 h 1381"/>
              <a:gd name="T88" fmla="*/ 1446 w 2008"/>
              <a:gd name="T89" fmla="*/ 1111 h 1381"/>
              <a:gd name="T90" fmla="*/ 1328 w 2008"/>
              <a:gd name="T91" fmla="*/ 1232 h 1381"/>
              <a:gd name="T92" fmla="*/ 1487 w 2008"/>
              <a:gd name="T93" fmla="*/ 1369 h 1381"/>
              <a:gd name="T94" fmla="*/ 1667 w 2008"/>
              <a:gd name="T95" fmla="*/ 1268 h 1381"/>
              <a:gd name="T96" fmla="*/ 1792 w 2008"/>
              <a:gd name="T97" fmla="*/ 1192 h 1381"/>
              <a:gd name="T98" fmla="*/ 1812 w 2008"/>
              <a:gd name="T99" fmla="*/ 1107 h 1381"/>
              <a:gd name="T100" fmla="*/ 1602 w 2008"/>
              <a:gd name="T101" fmla="*/ 1096 h 1381"/>
              <a:gd name="T102" fmla="*/ 1635 w 2008"/>
              <a:gd name="T103" fmla="*/ 1157 h 1381"/>
              <a:gd name="T104" fmla="*/ 1575 w 2008"/>
              <a:gd name="T105" fmla="*/ 1110 h 1381"/>
              <a:gd name="T106" fmla="*/ 1544 w 2008"/>
              <a:gd name="T107" fmla="*/ 1099 h 1381"/>
              <a:gd name="T108" fmla="*/ 1483 w 2008"/>
              <a:gd name="T109" fmla="*/ 1081 h 1381"/>
              <a:gd name="T110" fmla="*/ 1488 w 2008"/>
              <a:gd name="T111" fmla="*/ 1064 h 1381"/>
              <a:gd name="T112" fmla="*/ 1550 w 2008"/>
              <a:gd name="T113" fmla="*/ 1049 h 1381"/>
              <a:gd name="T114" fmla="*/ 1621 w 2008"/>
              <a:gd name="T115" fmla="*/ 992 h 1381"/>
              <a:gd name="T116" fmla="*/ 1715 w 2008"/>
              <a:gd name="T117" fmla="*/ 911 h 1381"/>
              <a:gd name="T118" fmla="*/ 1839 w 2008"/>
              <a:gd name="T119" fmla="*/ 835 h 1381"/>
              <a:gd name="T120" fmla="*/ 1926 w 2008"/>
              <a:gd name="T121" fmla="*/ 671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5" name="Freeform 198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9 w 2008"/>
              <a:gd name="T1" fmla="*/ 1044 h 1381"/>
              <a:gd name="T2" fmla="*/ 1534 w 2008"/>
              <a:gd name="T3" fmla="*/ 1067 h 1381"/>
              <a:gd name="T4" fmla="*/ 1548 w 2008"/>
              <a:gd name="T5" fmla="*/ 1091 h 1381"/>
              <a:gd name="T6" fmla="*/ 1597 w 2008"/>
              <a:gd name="T7" fmla="*/ 1080 h 1381"/>
              <a:gd name="T8" fmla="*/ 1917 w 2008"/>
              <a:gd name="T9" fmla="*/ 280 h 1381"/>
              <a:gd name="T10" fmla="*/ 1784 w 2008"/>
              <a:gd name="T11" fmla="*/ 262 h 1381"/>
              <a:gd name="T12" fmla="*/ 1634 w 2008"/>
              <a:gd name="T13" fmla="*/ 253 h 1381"/>
              <a:gd name="T14" fmla="*/ 1449 w 2008"/>
              <a:gd name="T15" fmla="*/ 250 h 1381"/>
              <a:gd name="T16" fmla="*/ 1315 w 2008"/>
              <a:gd name="T17" fmla="*/ 178 h 1381"/>
              <a:gd name="T18" fmla="*/ 1294 w 2008"/>
              <a:gd name="T19" fmla="*/ 90 h 1381"/>
              <a:gd name="T20" fmla="*/ 1127 w 2008"/>
              <a:gd name="T21" fmla="*/ 23 h 1381"/>
              <a:gd name="T22" fmla="*/ 1000 w 2008"/>
              <a:gd name="T23" fmla="*/ 89 h 1381"/>
              <a:gd name="T24" fmla="*/ 891 w 2008"/>
              <a:gd name="T25" fmla="*/ 266 h 1381"/>
              <a:gd name="T26" fmla="*/ 717 w 2008"/>
              <a:gd name="T27" fmla="*/ 232 h 1381"/>
              <a:gd name="T28" fmla="*/ 569 w 2008"/>
              <a:gd name="T29" fmla="*/ 265 h 1381"/>
              <a:gd name="T30" fmla="*/ 316 w 2008"/>
              <a:gd name="T31" fmla="*/ 235 h 1381"/>
              <a:gd name="T32" fmla="*/ 131 w 2008"/>
              <a:gd name="T33" fmla="*/ 355 h 1381"/>
              <a:gd name="T34" fmla="*/ 149 w 2008"/>
              <a:gd name="T35" fmla="*/ 529 h 1381"/>
              <a:gd name="T36" fmla="*/ 78 w 2008"/>
              <a:gd name="T37" fmla="*/ 776 h 1381"/>
              <a:gd name="T38" fmla="*/ 1 w 2008"/>
              <a:gd name="T39" fmla="*/ 870 h 1381"/>
              <a:gd name="T40" fmla="*/ 147 w 2008"/>
              <a:gd name="T41" fmla="*/ 949 h 1381"/>
              <a:gd name="T42" fmla="*/ 313 w 2008"/>
              <a:gd name="T43" fmla="*/ 965 h 1381"/>
              <a:gd name="T44" fmla="*/ 520 w 2008"/>
              <a:gd name="T45" fmla="*/ 873 h 1381"/>
              <a:gd name="T46" fmla="*/ 627 w 2008"/>
              <a:gd name="T47" fmla="*/ 817 h 1381"/>
              <a:gd name="T48" fmla="*/ 735 w 2008"/>
              <a:gd name="T49" fmla="*/ 843 h 1381"/>
              <a:gd name="T50" fmla="*/ 848 w 2008"/>
              <a:gd name="T51" fmla="*/ 911 h 1381"/>
              <a:gd name="T52" fmla="*/ 902 w 2008"/>
              <a:gd name="T53" fmla="*/ 1015 h 1381"/>
              <a:gd name="T54" fmla="*/ 972 w 2008"/>
              <a:gd name="T55" fmla="*/ 1098 h 1381"/>
              <a:gd name="T56" fmla="*/ 894 w 2008"/>
              <a:gd name="T57" fmla="*/ 1144 h 1381"/>
              <a:gd name="T58" fmla="*/ 846 w 2008"/>
              <a:gd name="T59" fmla="*/ 1244 h 1381"/>
              <a:gd name="T60" fmla="*/ 867 w 2008"/>
              <a:gd name="T61" fmla="*/ 1355 h 1381"/>
              <a:gd name="T62" fmla="*/ 984 w 2008"/>
              <a:gd name="T63" fmla="*/ 1253 h 1381"/>
              <a:gd name="T64" fmla="*/ 1036 w 2008"/>
              <a:gd name="T65" fmla="*/ 1141 h 1381"/>
              <a:gd name="T66" fmla="*/ 1140 w 2008"/>
              <a:gd name="T67" fmla="*/ 1060 h 1381"/>
              <a:gd name="T68" fmla="*/ 1208 w 2008"/>
              <a:gd name="T69" fmla="*/ 993 h 1381"/>
              <a:gd name="T70" fmla="*/ 1346 w 2008"/>
              <a:gd name="T71" fmla="*/ 984 h 1381"/>
              <a:gd name="T72" fmla="*/ 1422 w 2008"/>
              <a:gd name="T73" fmla="*/ 865 h 1381"/>
              <a:gd name="T74" fmla="*/ 1504 w 2008"/>
              <a:gd name="T75" fmla="*/ 800 h 1381"/>
              <a:gd name="T76" fmla="*/ 1504 w 2008"/>
              <a:gd name="T77" fmla="*/ 808 h 1381"/>
              <a:gd name="T78" fmla="*/ 1432 w 2008"/>
              <a:gd name="T79" fmla="*/ 869 h 1381"/>
              <a:gd name="T80" fmla="*/ 1379 w 2008"/>
              <a:gd name="T81" fmla="*/ 972 h 1381"/>
              <a:gd name="T82" fmla="*/ 1254 w 2008"/>
              <a:gd name="T83" fmla="*/ 1058 h 1381"/>
              <a:gd name="T84" fmla="*/ 1232 w 2008"/>
              <a:gd name="T85" fmla="*/ 1070 h 1381"/>
              <a:gd name="T86" fmla="*/ 1268 w 2008"/>
              <a:gd name="T87" fmla="*/ 1117 h 1381"/>
              <a:gd name="T88" fmla="*/ 1428 w 2008"/>
              <a:gd name="T89" fmla="*/ 1077 h 1381"/>
              <a:gd name="T90" fmla="*/ 1395 w 2008"/>
              <a:gd name="T91" fmla="*/ 1159 h 1381"/>
              <a:gd name="T92" fmla="*/ 1481 w 2008"/>
              <a:gd name="T93" fmla="*/ 1303 h 1381"/>
              <a:gd name="T94" fmla="*/ 1617 w 2008"/>
              <a:gd name="T95" fmla="*/ 1283 h 1381"/>
              <a:gd name="T96" fmla="*/ 1760 w 2008"/>
              <a:gd name="T97" fmla="*/ 1204 h 1381"/>
              <a:gd name="T98" fmla="*/ 1828 w 2008"/>
              <a:gd name="T99" fmla="*/ 1123 h 1381"/>
              <a:gd name="T100" fmla="*/ 1707 w 2008"/>
              <a:gd name="T101" fmla="*/ 1162 h 1381"/>
              <a:gd name="T102" fmla="*/ 1656 w 2008"/>
              <a:gd name="T103" fmla="*/ 1171 h 1381"/>
              <a:gd name="T104" fmla="*/ 1586 w 2008"/>
              <a:gd name="T105" fmla="*/ 1118 h 1381"/>
              <a:gd name="T106" fmla="*/ 1563 w 2008"/>
              <a:gd name="T107" fmla="*/ 1095 h 1381"/>
              <a:gd name="T108" fmla="*/ 1503 w 2008"/>
              <a:gd name="T109" fmla="*/ 1097 h 1381"/>
              <a:gd name="T110" fmla="*/ 1444 w 2008"/>
              <a:gd name="T111" fmla="*/ 1060 h 1381"/>
              <a:gd name="T112" fmla="*/ 1532 w 2008"/>
              <a:gd name="T113" fmla="*/ 1054 h 1381"/>
              <a:gd name="T114" fmla="*/ 1607 w 2008"/>
              <a:gd name="T115" fmla="*/ 980 h 1381"/>
              <a:gd name="T116" fmla="*/ 1653 w 2008"/>
              <a:gd name="T117" fmla="*/ 963 h 1381"/>
              <a:gd name="T118" fmla="*/ 1806 w 2008"/>
              <a:gd name="T119" fmla="*/ 851 h 1381"/>
              <a:gd name="T120" fmla="*/ 1938 w 2008"/>
              <a:gd name="T121" fmla="*/ 732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lnTo>
                  <a:pt x="1568" y="1062"/>
                </a:ln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lnTo>
                  <a:pt x="1567" y="1050"/>
                </a:ln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lnTo>
                  <a:pt x="1559" y="1062"/>
                </a:ln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lnTo>
                  <a:pt x="1547" y="1083"/>
                </a:ln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lnTo>
                  <a:pt x="1597" y="1080"/>
                </a:ln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lnTo>
                  <a:pt x="1591" y="1089"/>
                </a:ln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Freeform 199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47 w 1428"/>
              <a:gd name="T3" fmla="*/ 549 h 1189"/>
              <a:gd name="T4" fmla="*/ 64 w 1428"/>
              <a:gd name="T5" fmla="*/ 619 h 1189"/>
              <a:gd name="T6" fmla="*/ 415 w 1428"/>
              <a:gd name="T7" fmla="*/ 1113 h 1189"/>
              <a:gd name="T8" fmla="*/ 331 w 1428"/>
              <a:gd name="T9" fmla="*/ 1146 h 1189"/>
              <a:gd name="T10" fmla="*/ 376 w 1428"/>
              <a:gd name="T11" fmla="*/ 1119 h 1189"/>
              <a:gd name="T12" fmla="*/ 400 w 1428"/>
              <a:gd name="T13" fmla="*/ 1162 h 1189"/>
              <a:gd name="T14" fmla="*/ 1341 w 1428"/>
              <a:gd name="T15" fmla="*/ 56 h 1189"/>
              <a:gd name="T16" fmla="*/ 1248 w 1428"/>
              <a:gd name="T17" fmla="*/ 8 h 1189"/>
              <a:gd name="T18" fmla="*/ 954 w 1428"/>
              <a:gd name="T19" fmla="*/ 83 h 1189"/>
              <a:gd name="T20" fmla="*/ 806 w 1428"/>
              <a:gd name="T21" fmla="*/ 203 h 1189"/>
              <a:gd name="T22" fmla="*/ 614 w 1428"/>
              <a:gd name="T23" fmla="*/ 281 h 1189"/>
              <a:gd name="T24" fmla="*/ 449 w 1428"/>
              <a:gd name="T25" fmla="*/ 319 h 1189"/>
              <a:gd name="T26" fmla="*/ 505 w 1428"/>
              <a:gd name="T27" fmla="*/ 373 h 1189"/>
              <a:gd name="T28" fmla="*/ 555 w 1428"/>
              <a:gd name="T29" fmla="*/ 371 h 1189"/>
              <a:gd name="T30" fmla="*/ 430 w 1428"/>
              <a:gd name="T31" fmla="*/ 422 h 1189"/>
              <a:gd name="T32" fmla="*/ 456 w 1428"/>
              <a:gd name="T33" fmla="*/ 454 h 1189"/>
              <a:gd name="T34" fmla="*/ 310 w 1428"/>
              <a:gd name="T35" fmla="*/ 466 h 1189"/>
              <a:gd name="T36" fmla="*/ 254 w 1428"/>
              <a:gd name="T37" fmla="*/ 495 h 1189"/>
              <a:gd name="T38" fmla="*/ 147 w 1428"/>
              <a:gd name="T39" fmla="*/ 493 h 1189"/>
              <a:gd name="T40" fmla="*/ 87 w 1428"/>
              <a:gd name="T41" fmla="*/ 574 h 1189"/>
              <a:gd name="T42" fmla="*/ 86 w 1428"/>
              <a:gd name="T43" fmla="*/ 676 h 1189"/>
              <a:gd name="T44" fmla="*/ 185 w 1428"/>
              <a:gd name="T45" fmla="*/ 636 h 1189"/>
              <a:gd name="T46" fmla="*/ 169 w 1428"/>
              <a:gd name="T47" fmla="*/ 688 h 1189"/>
              <a:gd name="T48" fmla="*/ 194 w 1428"/>
              <a:gd name="T49" fmla="*/ 753 h 1189"/>
              <a:gd name="T50" fmla="*/ 192 w 1428"/>
              <a:gd name="T51" fmla="*/ 806 h 1189"/>
              <a:gd name="T52" fmla="*/ 193 w 1428"/>
              <a:gd name="T53" fmla="*/ 847 h 1189"/>
              <a:gd name="T54" fmla="*/ 162 w 1428"/>
              <a:gd name="T55" fmla="*/ 822 h 1189"/>
              <a:gd name="T56" fmla="*/ 135 w 1428"/>
              <a:gd name="T57" fmla="*/ 869 h 1189"/>
              <a:gd name="T58" fmla="*/ 184 w 1428"/>
              <a:gd name="T59" fmla="*/ 900 h 1189"/>
              <a:gd name="T60" fmla="*/ 248 w 1428"/>
              <a:gd name="T61" fmla="*/ 911 h 1189"/>
              <a:gd name="T62" fmla="*/ 278 w 1428"/>
              <a:gd name="T63" fmla="*/ 940 h 1189"/>
              <a:gd name="T64" fmla="*/ 278 w 1428"/>
              <a:gd name="T65" fmla="*/ 985 h 1189"/>
              <a:gd name="T66" fmla="*/ 323 w 1428"/>
              <a:gd name="T67" fmla="*/ 1028 h 1189"/>
              <a:gd name="T68" fmla="*/ 341 w 1428"/>
              <a:gd name="T69" fmla="*/ 1057 h 1189"/>
              <a:gd name="T70" fmla="*/ 313 w 1428"/>
              <a:gd name="T71" fmla="*/ 1088 h 1189"/>
              <a:gd name="T72" fmla="*/ 436 w 1428"/>
              <a:gd name="T73" fmla="*/ 1079 h 1189"/>
              <a:gd name="T74" fmla="*/ 426 w 1428"/>
              <a:gd name="T75" fmla="*/ 1122 h 1189"/>
              <a:gd name="T76" fmla="*/ 446 w 1428"/>
              <a:gd name="T77" fmla="*/ 1123 h 1189"/>
              <a:gd name="T78" fmla="*/ 490 w 1428"/>
              <a:gd name="T79" fmla="*/ 1095 h 1189"/>
              <a:gd name="T80" fmla="*/ 544 w 1428"/>
              <a:gd name="T81" fmla="*/ 1113 h 1189"/>
              <a:gd name="T82" fmla="*/ 583 w 1428"/>
              <a:gd name="T83" fmla="*/ 1138 h 1189"/>
              <a:gd name="T84" fmla="*/ 642 w 1428"/>
              <a:gd name="T85" fmla="*/ 1179 h 1189"/>
              <a:gd name="T86" fmla="*/ 714 w 1428"/>
              <a:gd name="T87" fmla="*/ 1169 h 1189"/>
              <a:gd name="T88" fmla="*/ 785 w 1428"/>
              <a:gd name="T89" fmla="*/ 1131 h 1189"/>
              <a:gd name="T90" fmla="*/ 792 w 1428"/>
              <a:gd name="T91" fmla="*/ 1046 h 1189"/>
              <a:gd name="T92" fmla="*/ 955 w 1428"/>
              <a:gd name="T93" fmla="*/ 1054 h 1189"/>
              <a:gd name="T94" fmla="*/ 1161 w 1428"/>
              <a:gd name="T95" fmla="*/ 1116 h 1189"/>
              <a:gd name="T96" fmla="*/ 1272 w 1428"/>
              <a:gd name="T97" fmla="*/ 1061 h 1189"/>
              <a:gd name="T98" fmla="*/ 1340 w 1428"/>
              <a:gd name="T99" fmla="*/ 970 h 1189"/>
              <a:gd name="T100" fmla="*/ 91 w 1428"/>
              <a:gd name="T101" fmla="*/ 554 h 1189"/>
              <a:gd name="T102" fmla="*/ 167 w 1428"/>
              <a:gd name="T103" fmla="*/ 465 h 1189"/>
              <a:gd name="T104" fmla="*/ 286 w 1428"/>
              <a:gd name="T105" fmla="*/ 369 h 1189"/>
              <a:gd name="T106" fmla="*/ 403 w 1428"/>
              <a:gd name="T107" fmla="*/ 354 h 1189"/>
              <a:gd name="T108" fmla="*/ 323 w 1428"/>
              <a:gd name="T109" fmla="*/ 264 h 1189"/>
              <a:gd name="T110" fmla="*/ 252 w 1428"/>
              <a:gd name="T111" fmla="*/ 194 h 1189"/>
              <a:gd name="T112" fmla="*/ 126 w 1428"/>
              <a:gd name="T113" fmla="*/ 208 h 1189"/>
              <a:gd name="T114" fmla="*/ 104 w 1428"/>
              <a:gd name="T115" fmla="*/ 297 h 1189"/>
              <a:gd name="T116" fmla="*/ 82 w 1428"/>
              <a:gd name="T117" fmla="*/ 386 h 1189"/>
              <a:gd name="T118" fmla="*/ 52 w 1428"/>
              <a:gd name="T119" fmla="*/ 459 h 1189"/>
              <a:gd name="T120" fmla="*/ 95 w 1428"/>
              <a:gd name="T121" fmla="*/ 502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Freeform 200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39 w 1428"/>
              <a:gd name="T3" fmla="*/ 558 h 1189"/>
              <a:gd name="T4" fmla="*/ 53 w 1428"/>
              <a:gd name="T5" fmla="*/ 606 h 1189"/>
              <a:gd name="T6" fmla="*/ 381 w 1428"/>
              <a:gd name="T7" fmla="*/ 1120 h 1189"/>
              <a:gd name="T8" fmla="*/ 362 w 1428"/>
              <a:gd name="T9" fmla="*/ 1119 h 1189"/>
              <a:gd name="T10" fmla="*/ 368 w 1428"/>
              <a:gd name="T11" fmla="*/ 1137 h 1189"/>
              <a:gd name="T12" fmla="*/ 403 w 1428"/>
              <a:gd name="T13" fmla="*/ 1144 h 1189"/>
              <a:gd name="T14" fmla="*/ 1428 w 1428"/>
              <a:gd name="T15" fmla="*/ 75 h 1189"/>
              <a:gd name="T16" fmla="*/ 1276 w 1428"/>
              <a:gd name="T17" fmla="*/ 48 h 1189"/>
              <a:gd name="T18" fmla="*/ 1148 w 1428"/>
              <a:gd name="T19" fmla="*/ 38 h 1189"/>
              <a:gd name="T20" fmla="*/ 883 w 1428"/>
              <a:gd name="T21" fmla="*/ 130 h 1189"/>
              <a:gd name="T22" fmla="*/ 775 w 1428"/>
              <a:gd name="T23" fmla="*/ 240 h 1189"/>
              <a:gd name="T24" fmla="*/ 533 w 1428"/>
              <a:gd name="T25" fmla="*/ 293 h 1189"/>
              <a:gd name="T26" fmla="*/ 451 w 1428"/>
              <a:gd name="T27" fmla="*/ 350 h 1189"/>
              <a:gd name="T28" fmla="*/ 551 w 1428"/>
              <a:gd name="T29" fmla="*/ 360 h 1189"/>
              <a:gd name="T30" fmla="*/ 499 w 1428"/>
              <a:gd name="T31" fmla="*/ 387 h 1189"/>
              <a:gd name="T32" fmla="*/ 451 w 1428"/>
              <a:gd name="T33" fmla="*/ 438 h 1189"/>
              <a:gd name="T34" fmla="*/ 406 w 1428"/>
              <a:gd name="T35" fmla="*/ 463 h 1189"/>
              <a:gd name="T36" fmla="*/ 312 w 1428"/>
              <a:gd name="T37" fmla="*/ 450 h 1189"/>
              <a:gd name="T38" fmla="*/ 214 w 1428"/>
              <a:gd name="T39" fmla="*/ 474 h 1189"/>
              <a:gd name="T40" fmla="*/ 119 w 1428"/>
              <a:gd name="T41" fmla="*/ 527 h 1189"/>
              <a:gd name="T42" fmla="*/ 78 w 1428"/>
              <a:gd name="T43" fmla="*/ 626 h 1189"/>
              <a:gd name="T44" fmla="*/ 137 w 1428"/>
              <a:gd name="T45" fmla="*/ 652 h 1189"/>
              <a:gd name="T46" fmla="*/ 187 w 1428"/>
              <a:gd name="T47" fmla="*/ 656 h 1189"/>
              <a:gd name="T48" fmla="*/ 184 w 1428"/>
              <a:gd name="T49" fmla="*/ 715 h 1189"/>
              <a:gd name="T50" fmla="*/ 224 w 1428"/>
              <a:gd name="T51" fmla="*/ 759 h 1189"/>
              <a:gd name="T52" fmla="*/ 240 w 1428"/>
              <a:gd name="T53" fmla="*/ 836 h 1189"/>
              <a:gd name="T54" fmla="*/ 190 w 1428"/>
              <a:gd name="T55" fmla="*/ 867 h 1189"/>
              <a:gd name="T56" fmla="*/ 142 w 1428"/>
              <a:gd name="T57" fmla="*/ 840 h 1189"/>
              <a:gd name="T58" fmla="*/ 138 w 1428"/>
              <a:gd name="T59" fmla="*/ 891 h 1189"/>
              <a:gd name="T60" fmla="*/ 203 w 1428"/>
              <a:gd name="T61" fmla="*/ 889 h 1189"/>
              <a:gd name="T62" fmla="*/ 277 w 1428"/>
              <a:gd name="T63" fmla="*/ 918 h 1189"/>
              <a:gd name="T64" fmla="*/ 257 w 1428"/>
              <a:gd name="T65" fmla="*/ 971 h 1189"/>
              <a:gd name="T66" fmla="*/ 283 w 1428"/>
              <a:gd name="T67" fmla="*/ 1024 h 1189"/>
              <a:gd name="T68" fmla="*/ 338 w 1428"/>
              <a:gd name="T69" fmla="*/ 1037 h 1189"/>
              <a:gd name="T70" fmla="*/ 319 w 1428"/>
              <a:gd name="T71" fmla="*/ 1062 h 1189"/>
              <a:gd name="T72" fmla="*/ 389 w 1428"/>
              <a:gd name="T73" fmla="*/ 1073 h 1189"/>
              <a:gd name="T74" fmla="*/ 420 w 1428"/>
              <a:gd name="T75" fmla="*/ 1101 h 1189"/>
              <a:gd name="T76" fmla="*/ 427 w 1428"/>
              <a:gd name="T77" fmla="*/ 1136 h 1189"/>
              <a:gd name="T78" fmla="*/ 451 w 1428"/>
              <a:gd name="T79" fmla="*/ 1104 h 1189"/>
              <a:gd name="T80" fmla="*/ 512 w 1428"/>
              <a:gd name="T81" fmla="*/ 1112 h 1189"/>
              <a:gd name="T82" fmla="*/ 573 w 1428"/>
              <a:gd name="T83" fmla="*/ 1113 h 1189"/>
              <a:gd name="T84" fmla="*/ 584 w 1428"/>
              <a:gd name="T85" fmla="*/ 1158 h 1189"/>
              <a:gd name="T86" fmla="*/ 666 w 1428"/>
              <a:gd name="T87" fmla="*/ 1185 h 1189"/>
              <a:gd name="T88" fmla="*/ 757 w 1428"/>
              <a:gd name="T89" fmla="*/ 1147 h 1189"/>
              <a:gd name="T90" fmla="*/ 791 w 1428"/>
              <a:gd name="T91" fmla="*/ 1089 h 1189"/>
              <a:gd name="T92" fmla="*/ 859 w 1428"/>
              <a:gd name="T93" fmla="*/ 1032 h 1189"/>
              <a:gd name="T94" fmla="*/ 1009 w 1428"/>
              <a:gd name="T95" fmla="*/ 1068 h 1189"/>
              <a:gd name="T96" fmla="*/ 1221 w 1428"/>
              <a:gd name="T97" fmla="*/ 1093 h 1189"/>
              <a:gd name="T98" fmla="*/ 1302 w 1428"/>
              <a:gd name="T99" fmla="*/ 1031 h 1189"/>
              <a:gd name="T100" fmla="*/ 1405 w 1428"/>
              <a:gd name="T101" fmla="*/ 945 h 1189"/>
              <a:gd name="T102" fmla="*/ 101 w 1428"/>
              <a:gd name="T103" fmla="*/ 535 h 1189"/>
              <a:gd name="T104" fmla="*/ 193 w 1428"/>
              <a:gd name="T105" fmla="*/ 446 h 1189"/>
              <a:gd name="T106" fmla="*/ 360 w 1428"/>
              <a:gd name="T107" fmla="*/ 349 h 1189"/>
              <a:gd name="T108" fmla="*/ 443 w 1428"/>
              <a:gd name="T109" fmla="*/ 313 h 1189"/>
              <a:gd name="T110" fmla="*/ 282 w 1428"/>
              <a:gd name="T111" fmla="*/ 210 h 1189"/>
              <a:gd name="T112" fmla="*/ 197 w 1428"/>
              <a:gd name="T113" fmla="*/ 193 h 1189"/>
              <a:gd name="T114" fmla="*/ 60 w 1428"/>
              <a:gd name="T115" fmla="*/ 267 h 1189"/>
              <a:gd name="T116" fmla="*/ 92 w 1428"/>
              <a:gd name="T117" fmla="*/ 335 h 1189"/>
              <a:gd name="T118" fmla="*/ 68 w 1428"/>
              <a:gd name="T119" fmla="*/ 415 h 1189"/>
              <a:gd name="T120" fmla="*/ 126 w 1428"/>
              <a:gd name="T121" fmla="*/ 455 h 1189"/>
              <a:gd name="T122" fmla="*/ 81 w 1428"/>
              <a:gd name="T123" fmla="*/ 5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lnTo>
                  <a:pt x="268" y="426"/>
                </a:ln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lnTo>
                  <a:pt x="40" y="538"/>
                </a:ln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lnTo>
                  <a:pt x="67" y="612"/>
                </a:ln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lnTo>
                  <a:pt x="370" y="1117"/>
                </a:ln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lnTo>
                  <a:pt x="402" y="1150"/>
                </a:ln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lnTo>
                  <a:pt x="86" y="5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Freeform 201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" name="Freeform 202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lnTo>
                  <a:pt x="391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" name="Freeform 203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7 w 1081"/>
              <a:gd name="T3" fmla="*/ 1180 h 2498"/>
              <a:gd name="T4" fmla="*/ 695 w 1081"/>
              <a:gd name="T5" fmla="*/ 1637 h 2498"/>
              <a:gd name="T6" fmla="*/ 703 w 1081"/>
              <a:gd name="T7" fmla="*/ 1789 h 2498"/>
              <a:gd name="T8" fmla="*/ 673 w 1081"/>
              <a:gd name="T9" fmla="*/ 1803 h 2498"/>
              <a:gd name="T10" fmla="*/ 663 w 1081"/>
              <a:gd name="T11" fmla="*/ 1863 h 2498"/>
              <a:gd name="T12" fmla="*/ 532 w 1081"/>
              <a:gd name="T13" fmla="*/ 1964 h 2498"/>
              <a:gd name="T14" fmla="*/ 482 w 1081"/>
              <a:gd name="T15" fmla="*/ 2311 h 2498"/>
              <a:gd name="T16" fmla="*/ 763 w 1081"/>
              <a:gd name="T17" fmla="*/ 1959 h 2498"/>
              <a:gd name="T18" fmla="*/ 707 w 1081"/>
              <a:gd name="T19" fmla="*/ 2162 h 2498"/>
              <a:gd name="T20" fmla="*/ 674 w 1081"/>
              <a:gd name="T21" fmla="*/ 2080 h 2498"/>
              <a:gd name="T22" fmla="*/ 745 w 1081"/>
              <a:gd name="T23" fmla="*/ 2030 h 2498"/>
              <a:gd name="T24" fmla="*/ 40 w 1081"/>
              <a:gd name="T25" fmla="*/ 2010 h 2498"/>
              <a:gd name="T26" fmla="*/ 18 w 1081"/>
              <a:gd name="T27" fmla="*/ 1967 h 2498"/>
              <a:gd name="T28" fmla="*/ 31 w 1081"/>
              <a:gd name="T29" fmla="*/ 2022 h 2498"/>
              <a:gd name="T30" fmla="*/ 908 w 1081"/>
              <a:gd name="T31" fmla="*/ 682 h 2498"/>
              <a:gd name="T32" fmla="*/ 855 w 1081"/>
              <a:gd name="T33" fmla="*/ 979 h 2498"/>
              <a:gd name="T34" fmla="*/ 577 w 1081"/>
              <a:gd name="T35" fmla="*/ 1236 h 2498"/>
              <a:gd name="T36" fmla="*/ 878 w 1081"/>
              <a:gd name="T37" fmla="*/ 81 h 2498"/>
              <a:gd name="T38" fmla="*/ 1025 w 1081"/>
              <a:gd name="T39" fmla="*/ 320 h 2498"/>
              <a:gd name="T40" fmla="*/ 1049 w 1081"/>
              <a:gd name="T41" fmla="*/ 591 h 2498"/>
              <a:gd name="T42" fmla="*/ 974 w 1081"/>
              <a:gd name="T43" fmla="*/ 597 h 2498"/>
              <a:gd name="T44" fmla="*/ 937 w 1081"/>
              <a:gd name="T45" fmla="*/ 641 h 2498"/>
              <a:gd name="T46" fmla="*/ 907 w 1081"/>
              <a:gd name="T47" fmla="*/ 678 h 2498"/>
              <a:gd name="T48" fmla="*/ 892 w 1081"/>
              <a:gd name="T49" fmla="*/ 741 h 2498"/>
              <a:gd name="T50" fmla="*/ 882 w 1081"/>
              <a:gd name="T51" fmla="*/ 826 h 2498"/>
              <a:gd name="T52" fmla="*/ 860 w 1081"/>
              <a:gd name="T53" fmla="*/ 912 h 2498"/>
              <a:gd name="T54" fmla="*/ 758 w 1081"/>
              <a:gd name="T55" fmla="*/ 1044 h 2498"/>
              <a:gd name="T56" fmla="*/ 709 w 1081"/>
              <a:gd name="T57" fmla="*/ 1082 h 2498"/>
              <a:gd name="T58" fmla="*/ 669 w 1081"/>
              <a:gd name="T59" fmla="*/ 1114 h 2498"/>
              <a:gd name="T60" fmla="*/ 641 w 1081"/>
              <a:gd name="T61" fmla="*/ 1161 h 2498"/>
              <a:gd name="T62" fmla="*/ 622 w 1081"/>
              <a:gd name="T63" fmla="*/ 1177 h 2498"/>
              <a:gd name="T64" fmla="*/ 583 w 1081"/>
              <a:gd name="T65" fmla="*/ 1294 h 2498"/>
              <a:gd name="T66" fmla="*/ 566 w 1081"/>
              <a:gd name="T67" fmla="*/ 1368 h 2498"/>
              <a:gd name="T68" fmla="*/ 561 w 1081"/>
              <a:gd name="T69" fmla="*/ 1421 h 2498"/>
              <a:gd name="T70" fmla="*/ 577 w 1081"/>
              <a:gd name="T71" fmla="*/ 1550 h 2498"/>
              <a:gd name="T72" fmla="*/ 654 w 1081"/>
              <a:gd name="T73" fmla="*/ 1602 h 2498"/>
              <a:gd name="T74" fmla="*/ 693 w 1081"/>
              <a:gd name="T75" fmla="*/ 1643 h 2498"/>
              <a:gd name="T76" fmla="*/ 675 w 1081"/>
              <a:gd name="T77" fmla="*/ 1759 h 2498"/>
              <a:gd name="T78" fmla="*/ 694 w 1081"/>
              <a:gd name="T79" fmla="*/ 1801 h 2498"/>
              <a:gd name="T80" fmla="*/ 617 w 1081"/>
              <a:gd name="T81" fmla="*/ 1865 h 2498"/>
              <a:gd name="T82" fmla="*/ 579 w 1081"/>
              <a:gd name="T83" fmla="*/ 1897 h 2498"/>
              <a:gd name="T84" fmla="*/ 478 w 1081"/>
              <a:gd name="T85" fmla="*/ 1917 h 2498"/>
              <a:gd name="T86" fmla="*/ 528 w 1081"/>
              <a:gd name="T87" fmla="*/ 2001 h 2498"/>
              <a:gd name="T88" fmla="*/ 505 w 1081"/>
              <a:gd name="T89" fmla="*/ 2085 h 2498"/>
              <a:gd name="T90" fmla="*/ 502 w 1081"/>
              <a:gd name="T91" fmla="*/ 2195 h 2498"/>
              <a:gd name="T92" fmla="*/ 433 w 1081"/>
              <a:gd name="T93" fmla="*/ 2364 h 2498"/>
              <a:gd name="T94" fmla="*/ 313 w 1081"/>
              <a:gd name="T95" fmla="*/ 2355 h 2498"/>
              <a:gd name="T96" fmla="*/ 222 w 1081"/>
              <a:gd name="T97" fmla="*/ 2483 h 2498"/>
              <a:gd name="T98" fmla="*/ 124 w 1081"/>
              <a:gd name="T99" fmla="*/ 2396 h 2498"/>
              <a:gd name="T100" fmla="*/ 137 w 1081"/>
              <a:gd name="T101" fmla="*/ 2290 h 2498"/>
              <a:gd name="T102" fmla="*/ 51 w 1081"/>
              <a:gd name="T103" fmla="*/ 2112 h 2498"/>
              <a:gd name="T104" fmla="*/ 51 w 1081"/>
              <a:gd name="T105" fmla="*/ 2000 h 2498"/>
              <a:gd name="T106" fmla="*/ 35 w 1081"/>
              <a:gd name="T107" fmla="*/ 1930 h 2498"/>
              <a:gd name="T108" fmla="*/ 8 w 1081"/>
              <a:gd name="T109" fmla="*/ 1873 h 2498"/>
              <a:gd name="T110" fmla="*/ 69 w 1081"/>
              <a:gd name="T111" fmla="*/ 1714 h 2498"/>
              <a:gd name="T112" fmla="*/ 186 w 1081"/>
              <a:gd name="T113" fmla="*/ 1411 h 2498"/>
              <a:gd name="T114" fmla="*/ 154 w 1081"/>
              <a:gd name="T115" fmla="*/ 1016 h 2498"/>
              <a:gd name="T116" fmla="*/ 352 w 1081"/>
              <a:gd name="T117" fmla="*/ 697 h 2498"/>
              <a:gd name="T118" fmla="*/ 484 w 1081"/>
              <a:gd name="T119" fmla="*/ 317 h 2498"/>
              <a:gd name="T120" fmla="*/ 671 w 1081"/>
              <a:gd name="T121" fmla="*/ 108 h 2498"/>
              <a:gd name="T122" fmla="*/ 828 w 1081"/>
              <a:gd name="T123" fmla="*/ 36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" name="Freeform 204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9 w 1081"/>
              <a:gd name="T3" fmla="*/ 1174 h 2498"/>
              <a:gd name="T4" fmla="*/ 696 w 1081"/>
              <a:gd name="T5" fmla="*/ 1628 h 2498"/>
              <a:gd name="T6" fmla="*/ 689 w 1081"/>
              <a:gd name="T7" fmla="*/ 1762 h 2498"/>
              <a:gd name="T8" fmla="*/ 690 w 1081"/>
              <a:gd name="T9" fmla="*/ 1804 h 2498"/>
              <a:gd name="T10" fmla="*/ 679 w 1081"/>
              <a:gd name="T11" fmla="*/ 1835 h 2498"/>
              <a:gd name="T12" fmla="*/ 646 w 1081"/>
              <a:gd name="T13" fmla="*/ 1844 h 2498"/>
              <a:gd name="T14" fmla="*/ 509 w 1081"/>
              <a:gd name="T15" fmla="*/ 2286 h 2498"/>
              <a:gd name="T16" fmla="*/ 548 w 1081"/>
              <a:gd name="T17" fmla="*/ 2143 h 2498"/>
              <a:gd name="T18" fmla="*/ 713 w 1081"/>
              <a:gd name="T19" fmla="*/ 2103 h 2498"/>
              <a:gd name="T20" fmla="*/ 651 w 1081"/>
              <a:gd name="T21" fmla="*/ 2153 h 2498"/>
              <a:gd name="T22" fmla="*/ 742 w 1081"/>
              <a:gd name="T23" fmla="*/ 2049 h 2498"/>
              <a:gd name="T24" fmla="*/ 51 w 1081"/>
              <a:gd name="T25" fmla="*/ 1961 h 2498"/>
              <a:gd name="T26" fmla="*/ 33 w 1081"/>
              <a:gd name="T27" fmla="*/ 2054 h 2498"/>
              <a:gd name="T28" fmla="*/ 24 w 1081"/>
              <a:gd name="T29" fmla="*/ 1967 h 2498"/>
              <a:gd name="T30" fmla="*/ 944 w 1081"/>
              <a:gd name="T31" fmla="*/ 667 h 2498"/>
              <a:gd name="T32" fmla="*/ 914 w 1081"/>
              <a:gd name="T33" fmla="*/ 700 h 2498"/>
              <a:gd name="T34" fmla="*/ 857 w 1081"/>
              <a:gd name="T35" fmla="*/ 990 h 2498"/>
              <a:gd name="T36" fmla="*/ 974 w 1081"/>
              <a:gd name="T37" fmla="*/ 608 h 2498"/>
              <a:gd name="T38" fmla="*/ 995 w 1081"/>
              <a:gd name="T39" fmla="*/ 175 h 2498"/>
              <a:gd name="T40" fmla="*/ 1031 w 1081"/>
              <a:gd name="T41" fmla="*/ 478 h 2498"/>
              <a:gd name="T42" fmla="*/ 1008 w 1081"/>
              <a:gd name="T43" fmla="*/ 603 h 2498"/>
              <a:gd name="T44" fmla="*/ 951 w 1081"/>
              <a:gd name="T45" fmla="*/ 619 h 2498"/>
              <a:gd name="T46" fmla="*/ 929 w 1081"/>
              <a:gd name="T47" fmla="*/ 662 h 2498"/>
              <a:gd name="T48" fmla="*/ 903 w 1081"/>
              <a:gd name="T49" fmla="*/ 693 h 2498"/>
              <a:gd name="T50" fmla="*/ 870 w 1081"/>
              <a:gd name="T51" fmla="*/ 789 h 2498"/>
              <a:gd name="T52" fmla="*/ 881 w 1081"/>
              <a:gd name="T53" fmla="*/ 882 h 2498"/>
              <a:gd name="T54" fmla="*/ 779 w 1081"/>
              <a:gd name="T55" fmla="*/ 1010 h 2498"/>
              <a:gd name="T56" fmla="*/ 720 w 1081"/>
              <a:gd name="T57" fmla="*/ 1065 h 2498"/>
              <a:gd name="T58" fmla="*/ 672 w 1081"/>
              <a:gd name="T59" fmla="*/ 1105 h 2498"/>
              <a:gd name="T60" fmla="*/ 645 w 1081"/>
              <a:gd name="T61" fmla="*/ 1155 h 2498"/>
              <a:gd name="T62" fmla="*/ 622 w 1081"/>
              <a:gd name="T63" fmla="*/ 1167 h 2498"/>
              <a:gd name="T64" fmla="*/ 583 w 1081"/>
              <a:gd name="T65" fmla="*/ 1294 h 2498"/>
              <a:gd name="T66" fmla="*/ 564 w 1081"/>
              <a:gd name="T67" fmla="*/ 1370 h 2498"/>
              <a:gd name="T68" fmla="*/ 560 w 1081"/>
              <a:gd name="T69" fmla="*/ 1433 h 2498"/>
              <a:gd name="T70" fmla="*/ 599 w 1081"/>
              <a:gd name="T71" fmla="*/ 1555 h 2498"/>
              <a:gd name="T72" fmla="*/ 673 w 1081"/>
              <a:gd name="T73" fmla="*/ 1616 h 2498"/>
              <a:gd name="T74" fmla="*/ 712 w 1081"/>
              <a:gd name="T75" fmla="*/ 1678 h 2498"/>
              <a:gd name="T76" fmla="*/ 643 w 1081"/>
              <a:gd name="T77" fmla="*/ 1773 h 2498"/>
              <a:gd name="T78" fmla="*/ 672 w 1081"/>
              <a:gd name="T79" fmla="*/ 1821 h 2498"/>
              <a:gd name="T80" fmla="*/ 612 w 1081"/>
              <a:gd name="T81" fmla="*/ 1854 h 2498"/>
              <a:gd name="T82" fmla="*/ 551 w 1081"/>
              <a:gd name="T83" fmla="*/ 1910 h 2498"/>
              <a:gd name="T84" fmla="*/ 504 w 1081"/>
              <a:gd name="T85" fmla="*/ 1953 h 2498"/>
              <a:gd name="T86" fmla="*/ 518 w 1081"/>
              <a:gd name="T87" fmla="*/ 2039 h 2498"/>
              <a:gd name="T88" fmla="*/ 506 w 1081"/>
              <a:gd name="T89" fmla="*/ 2128 h 2498"/>
              <a:gd name="T90" fmla="*/ 454 w 1081"/>
              <a:gd name="T91" fmla="*/ 2310 h 2498"/>
              <a:gd name="T92" fmla="*/ 372 w 1081"/>
              <a:gd name="T93" fmla="*/ 2352 h 2498"/>
              <a:gd name="T94" fmla="*/ 261 w 1081"/>
              <a:gd name="T95" fmla="*/ 2479 h 2498"/>
              <a:gd name="T96" fmla="*/ 139 w 1081"/>
              <a:gd name="T97" fmla="*/ 2424 h 2498"/>
              <a:gd name="T98" fmla="*/ 114 w 1081"/>
              <a:gd name="T99" fmla="*/ 2290 h 2498"/>
              <a:gd name="T100" fmla="*/ 59 w 1081"/>
              <a:gd name="T101" fmla="*/ 2127 h 2498"/>
              <a:gd name="T102" fmla="*/ 52 w 1081"/>
              <a:gd name="T103" fmla="*/ 2003 h 2498"/>
              <a:gd name="T104" fmla="*/ 35 w 1081"/>
              <a:gd name="T105" fmla="*/ 1930 h 2498"/>
              <a:gd name="T106" fmla="*/ 6 w 1081"/>
              <a:gd name="T107" fmla="*/ 1848 h 2498"/>
              <a:gd name="T108" fmla="*/ 78 w 1081"/>
              <a:gd name="T109" fmla="*/ 1689 h 2498"/>
              <a:gd name="T110" fmla="*/ 162 w 1081"/>
              <a:gd name="T111" fmla="*/ 1373 h 2498"/>
              <a:gd name="T112" fmla="*/ 239 w 1081"/>
              <a:gd name="T113" fmla="*/ 917 h 2498"/>
              <a:gd name="T114" fmla="*/ 357 w 1081"/>
              <a:gd name="T115" fmla="*/ 558 h 2498"/>
              <a:gd name="T116" fmla="*/ 551 w 1081"/>
              <a:gd name="T117" fmla="*/ 197 h 2498"/>
              <a:gd name="T118" fmla="*/ 751 w 1081"/>
              <a:gd name="T119" fmla="*/ 98 h 2498"/>
              <a:gd name="T120" fmla="*/ 860 w 1081"/>
              <a:gd name="T121" fmla="*/ 912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lnTo>
                  <a:pt x="1057" y="597"/>
                </a:ln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lnTo>
                  <a:pt x="949" y="650"/>
                </a:ln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lnTo>
                  <a:pt x="972" y="636"/>
                </a:ln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lnTo>
                  <a:pt x="677" y="1112"/>
                </a:ln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lnTo>
                  <a:pt x="639" y="1174"/>
                </a:ln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lnTo>
                  <a:pt x="683" y="1608"/>
                </a:ln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lnTo>
                  <a:pt x="696" y="1628"/>
                </a:ln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lnTo>
                  <a:pt x="713" y="1740"/>
                </a:ln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lnTo>
                  <a:pt x="691" y="1756"/>
                </a:ln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lnTo>
                  <a:pt x="703" y="1789"/>
                </a:ln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lnTo>
                  <a:pt x="681" y="1798"/>
                </a:ln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lnTo>
                  <a:pt x="676" y="1841"/>
                </a:ln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lnTo>
                  <a:pt x="667" y="1857"/>
                </a:ln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lnTo>
                  <a:pt x="646" y="1855"/>
                </a:ln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lnTo>
                  <a:pt x="550" y="2156"/>
                </a:ln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lnTo>
                  <a:pt x="756" y="1957"/>
                </a:ln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lnTo>
                  <a:pt x="738" y="2048"/>
                </a:ln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lnTo>
                  <a:pt x="745" y="2030"/>
                </a:ln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lnTo>
                  <a:pt x="44" y="1994"/>
                </a:ln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lnTo>
                  <a:pt x="47" y="2001"/>
                </a:ln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lnTo>
                  <a:pt x="18" y="1967"/>
                </a:ln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lnTo>
                  <a:pt x="28" y="1963"/>
                </a:ln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lnTo>
                  <a:pt x="31" y="2022"/>
                </a:ln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lnTo>
                  <a:pt x="944" y="667"/>
                </a:ln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lnTo>
                  <a:pt x="911" y="684"/>
                </a:ln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lnTo>
                  <a:pt x="911" y="696"/>
                </a:ln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lnTo>
                  <a:pt x="857" y="972"/>
                </a:ln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lnTo>
                  <a:pt x="861" y="985"/>
                </a:ln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lnTo>
                  <a:pt x="589" y="1227"/>
                </a:ln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lnTo>
                  <a:pt x="981" y="602"/>
                </a:ln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lnTo>
                  <a:pt x="864" y="82"/>
                </a:ln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lnTo>
                  <a:pt x="862" y="91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" name="Freeform 206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" name="Freeform 207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" name="Freeform 208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607 w 1742"/>
              <a:gd name="T3" fmla="*/ 1087 h 1449"/>
              <a:gd name="T4" fmla="*/ 1581 w 1742"/>
              <a:gd name="T5" fmla="*/ 1064 h 1449"/>
              <a:gd name="T6" fmla="*/ 1482 w 1742"/>
              <a:gd name="T7" fmla="*/ 1118 h 1449"/>
              <a:gd name="T8" fmla="*/ 1516 w 1742"/>
              <a:gd name="T9" fmla="*/ 1141 h 1449"/>
              <a:gd name="T10" fmla="*/ 1601 w 1742"/>
              <a:gd name="T11" fmla="*/ 1126 h 1449"/>
              <a:gd name="T12" fmla="*/ 1729 w 1742"/>
              <a:gd name="T13" fmla="*/ 1064 h 1449"/>
              <a:gd name="T14" fmla="*/ 1678 w 1742"/>
              <a:gd name="T15" fmla="*/ 1055 h 1449"/>
              <a:gd name="T16" fmla="*/ 1683 w 1742"/>
              <a:gd name="T17" fmla="*/ 627 h 1449"/>
              <a:gd name="T18" fmla="*/ 1599 w 1742"/>
              <a:gd name="T19" fmla="*/ 609 h 1449"/>
              <a:gd name="T20" fmla="*/ 1501 w 1742"/>
              <a:gd name="T21" fmla="*/ 565 h 1449"/>
              <a:gd name="T22" fmla="*/ 1443 w 1742"/>
              <a:gd name="T23" fmla="*/ 515 h 1449"/>
              <a:gd name="T24" fmla="*/ 1365 w 1742"/>
              <a:gd name="T25" fmla="*/ 469 h 1449"/>
              <a:gd name="T26" fmla="*/ 1319 w 1742"/>
              <a:gd name="T27" fmla="*/ 482 h 1449"/>
              <a:gd name="T28" fmla="*/ 1231 w 1742"/>
              <a:gd name="T29" fmla="*/ 446 h 1449"/>
              <a:gd name="T30" fmla="*/ 1134 w 1742"/>
              <a:gd name="T31" fmla="*/ 374 h 1449"/>
              <a:gd name="T32" fmla="*/ 1086 w 1742"/>
              <a:gd name="T33" fmla="*/ 321 h 1449"/>
              <a:gd name="T34" fmla="*/ 1011 w 1742"/>
              <a:gd name="T35" fmla="*/ 295 h 1449"/>
              <a:gd name="T36" fmla="*/ 907 w 1742"/>
              <a:gd name="T37" fmla="*/ 260 h 1449"/>
              <a:gd name="T38" fmla="*/ 791 w 1742"/>
              <a:gd name="T39" fmla="*/ 215 h 1449"/>
              <a:gd name="T40" fmla="*/ 623 w 1742"/>
              <a:gd name="T41" fmla="*/ 138 h 1449"/>
              <a:gd name="T42" fmla="*/ 460 w 1742"/>
              <a:gd name="T43" fmla="*/ 80 h 1449"/>
              <a:gd name="T44" fmla="*/ 379 w 1742"/>
              <a:gd name="T45" fmla="*/ 23 h 1449"/>
              <a:gd name="T46" fmla="*/ 336 w 1742"/>
              <a:gd name="T47" fmla="*/ 2 h 1449"/>
              <a:gd name="T48" fmla="*/ 273 w 1742"/>
              <a:gd name="T49" fmla="*/ 49 h 1449"/>
              <a:gd name="T50" fmla="*/ 235 w 1742"/>
              <a:gd name="T51" fmla="*/ 44 h 1449"/>
              <a:gd name="T52" fmla="*/ 133 w 1742"/>
              <a:gd name="T53" fmla="*/ 43 h 1449"/>
              <a:gd name="T54" fmla="*/ 127 w 1742"/>
              <a:gd name="T55" fmla="*/ 78 h 1449"/>
              <a:gd name="T56" fmla="*/ 121 w 1742"/>
              <a:gd name="T57" fmla="*/ 141 h 1449"/>
              <a:gd name="T58" fmla="*/ 165 w 1742"/>
              <a:gd name="T59" fmla="*/ 142 h 1449"/>
              <a:gd name="T60" fmla="*/ 154 w 1742"/>
              <a:gd name="T61" fmla="*/ 189 h 1449"/>
              <a:gd name="T62" fmla="*/ 156 w 1742"/>
              <a:gd name="T63" fmla="*/ 208 h 1449"/>
              <a:gd name="T64" fmla="*/ 132 w 1742"/>
              <a:gd name="T65" fmla="*/ 261 h 1449"/>
              <a:gd name="T66" fmla="*/ 194 w 1742"/>
              <a:gd name="T67" fmla="*/ 289 h 1449"/>
              <a:gd name="T68" fmla="*/ 279 w 1742"/>
              <a:gd name="T69" fmla="*/ 351 h 1449"/>
              <a:gd name="T70" fmla="*/ 382 w 1742"/>
              <a:gd name="T71" fmla="*/ 398 h 1449"/>
              <a:gd name="T72" fmla="*/ 325 w 1742"/>
              <a:gd name="T73" fmla="*/ 496 h 1449"/>
              <a:gd name="T74" fmla="*/ 270 w 1742"/>
              <a:gd name="T75" fmla="*/ 620 h 1449"/>
              <a:gd name="T76" fmla="*/ 219 w 1742"/>
              <a:gd name="T77" fmla="*/ 711 h 1449"/>
              <a:gd name="T78" fmla="*/ 169 w 1742"/>
              <a:gd name="T79" fmla="*/ 852 h 1449"/>
              <a:gd name="T80" fmla="*/ 115 w 1742"/>
              <a:gd name="T81" fmla="*/ 988 h 1449"/>
              <a:gd name="T82" fmla="*/ 58 w 1742"/>
              <a:gd name="T83" fmla="*/ 1031 h 1449"/>
              <a:gd name="T84" fmla="*/ 1 w 1742"/>
              <a:gd name="T85" fmla="*/ 1135 h 1449"/>
              <a:gd name="T86" fmla="*/ 71 w 1742"/>
              <a:gd name="T87" fmla="*/ 1159 h 1449"/>
              <a:gd name="T88" fmla="*/ 124 w 1742"/>
              <a:gd name="T89" fmla="*/ 1259 h 1449"/>
              <a:gd name="T90" fmla="*/ 155 w 1742"/>
              <a:gd name="T91" fmla="*/ 1400 h 1449"/>
              <a:gd name="T92" fmla="*/ 240 w 1742"/>
              <a:gd name="T93" fmla="*/ 1411 h 1449"/>
              <a:gd name="T94" fmla="*/ 398 w 1742"/>
              <a:gd name="T95" fmla="*/ 1368 h 1449"/>
              <a:gd name="T96" fmla="*/ 503 w 1742"/>
              <a:gd name="T97" fmla="*/ 1390 h 1449"/>
              <a:gd name="T98" fmla="*/ 653 w 1742"/>
              <a:gd name="T99" fmla="*/ 1431 h 1449"/>
              <a:gd name="T100" fmla="*/ 786 w 1742"/>
              <a:gd name="T101" fmla="*/ 1383 h 1449"/>
              <a:gd name="T102" fmla="*/ 899 w 1742"/>
              <a:gd name="T103" fmla="*/ 1343 h 1449"/>
              <a:gd name="T104" fmla="*/ 952 w 1742"/>
              <a:gd name="T105" fmla="*/ 1337 h 1449"/>
              <a:gd name="T106" fmla="*/ 1033 w 1742"/>
              <a:gd name="T107" fmla="*/ 1228 h 1449"/>
              <a:gd name="T108" fmla="*/ 1106 w 1742"/>
              <a:gd name="T109" fmla="*/ 1194 h 1449"/>
              <a:gd name="T110" fmla="*/ 1091 w 1742"/>
              <a:gd name="T111" fmla="*/ 1090 h 1449"/>
              <a:gd name="T112" fmla="*/ 1242 w 1742"/>
              <a:gd name="T113" fmla="*/ 881 h 1449"/>
              <a:gd name="T114" fmla="*/ 1285 w 1742"/>
              <a:gd name="T115" fmla="*/ 835 h 1449"/>
              <a:gd name="T116" fmla="*/ 1503 w 1742"/>
              <a:gd name="T117" fmla="*/ 775 h 1449"/>
              <a:gd name="T118" fmla="*/ 1663 w 1742"/>
              <a:gd name="T119" fmla="*/ 681 h 1449"/>
              <a:gd name="T120" fmla="*/ 1683 w 1742"/>
              <a:gd name="T121" fmla="*/ 627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" name="Freeform 209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342 w 1742"/>
              <a:gd name="T3" fmla="*/ 1166 h 1449"/>
              <a:gd name="T4" fmla="*/ 1583 w 1742"/>
              <a:gd name="T5" fmla="*/ 1066 h 1449"/>
              <a:gd name="T6" fmla="*/ 1480 w 1742"/>
              <a:gd name="T7" fmla="*/ 1118 h 1449"/>
              <a:gd name="T8" fmla="*/ 1511 w 1742"/>
              <a:gd name="T9" fmla="*/ 1127 h 1449"/>
              <a:gd name="T10" fmla="*/ 1593 w 1742"/>
              <a:gd name="T11" fmla="*/ 1131 h 1449"/>
              <a:gd name="T12" fmla="*/ 1737 w 1742"/>
              <a:gd name="T13" fmla="*/ 1076 h 1449"/>
              <a:gd name="T14" fmla="*/ 1680 w 1742"/>
              <a:gd name="T15" fmla="*/ 1050 h 1449"/>
              <a:gd name="T16" fmla="*/ 1737 w 1742"/>
              <a:gd name="T17" fmla="*/ 1076 h 1449"/>
              <a:gd name="T18" fmla="*/ 1635 w 1742"/>
              <a:gd name="T19" fmla="*/ 600 h 1449"/>
              <a:gd name="T20" fmla="*/ 1524 w 1742"/>
              <a:gd name="T21" fmla="*/ 589 h 1449"/>
              <a:gd name="T22" fmla="*/ 1455 w 1742"/>
              <a:gd name="T23" fmla="*/ 552 h 1449"/>
              <a:gd name="T24" fmla="*/ 1408 w 1742"/>
              <a:gd name="T25" fmla="*/ 491 h 1449"/>
              <a:gd name="T26" fmla="*/ 1338 w 1742"/>
              <a:gd name="T27" fmla="*/ 488 h 1449"/>
              <a:gd name="T28" fmla="*/ 1246 w 1742"/>
              <a:gd name="T29" fmla="*/ 448 h 1449"/>
              <a:gd name="T30" fmla="*/ 1169 w 1742"/>
              <a:gd name="T31" fmla="*/ 403 h 1449"/>
              <a:gd name="T32" fmla="*/ 1107 w 1742"/>
              <a:gd name="T33" fmla="*/ 352 h 1449"/>
              <a:gd name="T34" fmla="*/ 1066 w 1742"/>
              <a:gd name="T35" fmla="*/ 299 h 1449"/>
              <a:gd name="T36" fmla="*/ 948 w 1742"/>
              <a:gd name="T37" fmla="*/ 252 h 1449"/>
              <a:gd name="T38" fmla="*/ 821 w 1742"/>
              <a:gd name="T39" fmla="*/ 210 h 1449"/>
              <a:gd name="T40" fmla="*/ 733 w 1742"/>
              <a:gd name="T41" fmla="*/ 195 h 1449"/>
              <a:gd name="T42" fmla="*/ 554 w 1742"/>
              <a:gd name="T43" fmla="*/ 106 h 1449"/>
              <a:gd name="T44" fmla="*/ 415 w 1742"/>
              <a:gd name="T45" fmla="*/ 65 h 1449"/>
              <a:gd name="T46" fmla="*/ 341 w 1742"/>
              <a:gd name="T47" fmla="*/ 8 h 1449"/>
              <a:gd name="T48" fmla="*/ 269 w 1742"/>
              <a:gd name="T49" fmla="*/ 35 h 1449"/>
              <a:gd name="T50" fmla="*/ 248 w 1742"/>
              <a:gd name="T51" fmla="*/ 50 h 1449"/>
              <a:gd name="T52" fmla="*/ 171 w 1742"/>
              <a:gd name="T53" fmla="*/ 41 h 1449"/>
              <a:gd name="T54" fmla="*/ 112 w 1742"/>
              <a:gd name="T55" fmla="*/ 81 h 1449"/>
              <a:gd name="T56" fmla="*/ 152 w 1742"/>
              <a:gd name="T57" fmla="*/ 116 h 1449"/>
              <a:gd name="T58" fmla="*/ 147 w 1742"/>
              <a:gd name="T59" fmla="*/ 140 h 1449"/>
              <a:gd name="T60" fmla="*/ 134 w 1742"/>
              <a:gd name="T61" fmla="*/ 188 h 1449"/>
              <a:gd name="T62" fmla="*/ 143 w 1742"/>
              <a:gd name="T63" fmla="*/ 210 h 1449"/>
              <a:gd name="T64" fmla="*/ 97 w 1742"/>
              <a:gd name="T65" fmla="*/ 272 h 1449"/>
              <a:gd name="T66" fmla="*/ 197 w 1742"/>
              <a:gd name="T67" fmla="*/ 260 h 1449"/>
              <a:gd name="T68" fmla="*/ 238 w 1742"/>
              <a:gd name="T69" fmla="*/ 320 h 1449"/>
              <a:gd name="T70" fmla="*/ 393 w 1742"/>
              <a:gd name="T71" fmla="*/ 365 h 1449"/>
              <a:gd name="T72" fmla="*/ 374 w 1742"/>
              <a:gd name="T73" fmla="*/ 474 h 1449"/>
              <a:gd name="T74" fmla="*/ 297 w 1742"/>
              <a:gd name="T75" fmla="*/ 539 h 1449"/>
              <a:gd name="T76" fmla="*/ 233 w 1742"/>
              <a:gd name="T77" fmla="*/ 670 h 1449"/>
              <a:gd name="T78" fmla="*/ 146 w 1742"/>
              <a:gd name="T79" fmla="*/ 769 h 1449"/>
              <a:gd name="T80" fmla="*/ 90 w 1742"/>
              <a:gd name="T81" fmla="*/ 927 h 1449"/>
              <a:gd name="T82" fmla="*/ 85 w 1742"/>
              <a:gd name="T83" fmla="*/ 1014 h 1449"/>
              <a:gd name="T84" fmla="*/ 10 w 1742"/>
              <a:gd name="T85" fmla="*/ 1089 h 1449"/>
              <a:gd name="T86" fmla="*/ 49 w 1742"/>
              <a:gd name="T87" fmla="*/ 1155 h 1449"/>
              <a:gd name="T88" fmla="*/ 111 w 1742"/>
              <a:gd name="T89" fmla="*/ 1222 h 1449"/>
              <a:gd name="T90" fmla="*/ 119 w 1742"/>
              <a:gd name="T91" fmla="*/ 1325 h 1449"/>
              <a:gd name="T92" fmla="*/ 224 w 1742"/>
              <a:gd name="T93" fmla="*/ 1411 h 1449"/>
              <a:gd name="T94" fmla="*/ 369 w 1742"/>
              <a:gd name="T95" fmla="*/ 1381 h 1449"/>
              <a:gd name="T96" fmla="*/ 454 w 1742"/>
              <a:gd name="T97" fmla="*/ 1377 h 1449"/>
              <a:gd name="T98" fmla="*/ 614 w 1742"/>
              <a:gd name="T99" fmla="*/ 1429 h 1449"/>
              <a:gd name="T100" fmla="*/ 753 w 1742"/>
              <a:gd name="T101" fmla="*/ 1432 h 1449"/>
              <a:gd name="T102" fmla="*/ 877 w 1742"/>
              <a:gd name="T103" fmla="*/ 1338 h 1449"/>
              <a:gd name="T104" fmla="*/ 964 w 1742"/>
              <a:gd name="T105" fmla="*/ 1328 h 1449"/>
              <a:gd name="T106" fmla="*/ 997 w 1742"/>
              <a:gd name="T107" fmla="*/ 1256 h 1449"/>
              <a:gd name="T108" fmla="*/ 1069 w 1742"/>
              <a:gd name="T109" fmla="*/ 1209 h 1449"/>
              <a:gd name="T110" fmla="*/ 1100 w 1742"/>
              <a:gd name="T111" fmla="*/ 1144 h 1449"/>
              <a:gd name="T112" fmla="*/ 1174 w 1742"/>
              <a:gd name="T113" fmla="*/ 943 h 1449"/>
              <a:gd name="T114" fmla="*/ 1284 w 1742"/>
              <a:gd name="T115" fmla="*/ 855 h 1449"/>
              <a:gd name="T116" fmla="*/ 1399 w 1742"/>
              <a:gd name="T117" fmla="*/ 785 h 1449"/>
              <a:gd name="T118" fmla="*/ 1639 w 1742"/>
              <a:gd name="T119" fmla="*/ 719 h 1449"/>
              <a:gd name="T120" fmla="*/ 1671 w 1742"/>
              <a:gd name="T121" fmla="*/ 643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lnTo>
                  <a:pt x="1342" y="1166"/>
                </a:ln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lnTo>
                  <a:pt x="1607" y="1087"/>
                </a:ln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lnTo>
                  <a:pt x="1737" y="1076"/>
                </a:ln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lnTo>
                  <a:pt x="1683" y="62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" name="Freeform 210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" name="Freeform 211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  <a:gd name="T92" fmla="*/ 1 w 390"/>
              <a:gd name="T93" fmla="*/ 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lnTo>
                  <a:pt x="1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" name="Freeform 212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" name="Freeform 213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lnTo>
                  <a:pt x="229" y="1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" name="Freeform 214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" name="Freeform 215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lnTo>
                  <a:pt x="537" y="50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" name="Freeform 216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" name="Freeform 217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  <a:gd name="T18" fmla="*/ 14 w 15"/>
              <a:gd name="T1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lnTo>
                  <a:pt x="14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" name="Freeform 218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" name="Freeform 219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lnTo>
                  <a:pt x="1187" y="50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" name="Freeform 220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" name="Freeform 221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lnTo>
                  <a:pt x="93" y="44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" name="Freeform 222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" name="Freeform 223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  <a:gd name="T120" fmla="*/ 1111 w 1112"/>
              <a:gd name="T121" fmla="*/ 72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lnTo>
                  <a:pt x="1111" y="7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" name="Freeform 224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2 w 1996"/>
              <a:gd name="T1" fmla="*/ 26 h 2397"/>
              <a:gd name="T2" fmla="*/ 1490 w 1996"/>
              <a:gd name="T3" fmla="*/ 90 h 2397"/>
              <a:gd name="T4" fmla="*/ 1522 w 1996"/>
              <a:gd name="T5" fmla="*/ 52 h 2397"/>
              <a:gd name="T6" fmla="*/ 1266 w 1996"/>
              <a:gd name="T7" fmla="*/ 244 h 2397"/>
              <a:gd name="T8" fmla="*/ 1241 w 1996"/>
              <a:gd name="T9" fmla="*/ 255 h 2397"/>
              <a:gd name="T10" fmla="*/ 1177 w 1996"/>
              <a:gd name="T11" fmla="*/ 331 h 2397"/>
              <a:gd name="T12" fmla="*/ 1484 w 1996"/>
              <a:gd name="T13" fmla="*/ 190 h 2397"/>
              <a:gd name="T14" fmla="*/ 1457 w 1996"/>
              <a:gd name="T15" fmla="*/ 176 h 2397"/>
              <a:gd name="T16" fmla="*/ 1111 w 1996"/>
              <a:gd name="T17" fmla="*/ 349 h 2397"/>
              <a:gd name="T18" fmla="*/ 1022 w 1996"/>
              <a:gd name="T19" fmla="*/ 513 h 2397"/>
              <a:gd name="T20" fmla="*/ 1050 w 1996"/>
              <a:gd name="T21" fmla="*/ 468 h 2397"/>
              <a:gd name="T22" fmla="*/ 1109 w 1996"/>
              <a:gd name="T23" fmla="*/ 463 h 2397"/>
              <a:gd name="T24" fmla="*/ 947 w 1996"/>
              <a:gd name="T25" fmla="*/ 550 h 2397"/>
              <a:gd name="T26" fmla="*/ 853 w 1996"/>
              <a:gd name="T27" fmla="*/ 613 h 2397"/>
              <a:gd name="T28" fmla="*/ 807 w 1996"/>
              <a:gd name="T29" fmla="*/ 631 h 2397"/>
              <a:gd name="T30" fmla="*/ 829 w 1996"/>
              <a:gd name="T31" fmla="*/ 856 h 2397"/>
              <a:gd name="T32" fmla="*/ 752 w 1996"/>
              <a:gd name="T33" fmla="*/ 1020 h 2397"/>
              <a:gd name="T34" fmla="*/ 648 w 1996"/>
              <a:gd name="T35" fmla="*/ 1260 h 2397"/>
              <a:gd name="T36" fmla="*/ 399 w 1996"/>
              <a:gd name="T37" fmla="*/ 1456 h 2397"/>
              <a:gd name="T38" fmla="*/ 309 w 1996"/>
              <a:gd name="T39" fmla="*/ 1491 h 2397"/>
              <a:gd name="T40" fmla="*/ 191 w 1996"/>
              <a:gd name="T41" fmla="*/ 1593 h 2397"/>
              <a:gd name="T42" fmla="*/ 55 w 1996"/>
              <a:gd name="T43" fmla="*/ 1704 h 2397"/>
              <a:gd name="T44" fmla="*/ 36 w 1996"/>
              <a:gd name="T45" fmla="*/ 1842 h 2397"/>
              <a:gd name="T46" fmla="*/ 81 w 1996"/>
              <a:gd name="T47" fmla="*/ 1928 h 2397"/>
              <a:gd name="T48" fmla="*/ 21 w 1996"/>
              <a:gd name="T49" fmla="*/ 2010 h 2397"/>
              <a:gd name="T50" fmla="*/ 79 w 1996"/>
              <a:gd name="T51" fmla="*/ 2132 h 2397"/>
              <a:gd name="T52" fmla="*/ 16 w 1996"/>
              <a:gd name="T53" fmla="*/ 2049 h 2397"/>
              <a:gd name="T54" fmla="*/ 226 w 1996"/>
              <a:gd name="T55" fmla="*/ 1556 h 2397"/>
              <a:gd name="T56" fmla="*/ 800 w 1996"/>
              <a:gd name="T57" fmla="*/ 1029 h 2397"/>
              <a:gd name="T58" fmla="*/ 791 w 1996"/>
              <a:gd name="T59" fmla="*/ 933 h 2397"/>
              <a:gd name="T60" fmla="*/ 884 w 1996"/>
              <a:gd name="T61" fmla="*/ 820 h 2397"/>
              <a:gd name="T62" fmla="*/ 955 w 1996"/>
              <a:gd name="T63" fmla="*/ 723 h 2397"/>
              <a:gd name="T64" fmla="*/ 999 w 1996"/>
              <a:gd name="T65" fmla="*/ 640 h 2397"/>
              <a:gd name="T66" fmla="*/ 1049 w 1996"/>
              <a:gd name="T67" fmla="*/ 558 h 2397"/>
              <a:gd name="T68" fmla="*/ 1140 w 1996"/>
              <a:gd name="T69" fmla="*/ 472 h 2397"/>
              <a:gd name="T70" fmla="*/ 1224 w 1996"/>
              <a:gd name="T71" fmla="*/ 312 h 2397"/>
              <a:gd name="T72" fmla="*/ 1358 w 1996"/>
              <a:gd name="T73" fmla="*/ 274 h 2397"/>
              <a:gd name="T74" fmla="*/ 1462 w 1996"/>
              <a:gd name="T75" fmla="*/ 208 h 2397"/>
              <a:gd name="T76" fmla="*/ 1595 w 1996"/>
              <a:gd name="T77" fmla="*/ 61 h 2397"/>
              <a:gd name="T78" fmla="*/ 1724 w 1996"/>
              <a:gd name="T79" fmla="*/ 123 h 2397"/>
              <a:gd name="T80" fmla="*/ 1775 w 1996"/>
              <a:gd name="T81" fmla="*/ 120 h 2397"/>
              <a:gd name="T82" fmla="*/ 1836 w 1996"/>
              <a:gd name="T83" fmla="*/ 182 h 2397"/>
              <a:gd name="T84" fmla="*/ 1886 w 1996"/>
              <a:gd name="T85" fmla="*/ 261 h 2397"/>
              <a:gd name="T86" fmla="*/ 1550 w 1996"/>
              <a:gd name="T87" fmla="*/ 461 h 2397"/>
              <a:gd name="T88" fmla="*/ 1081 w 1996"/>
              <a:gd name="T89" fmla="*/ 637 h 2397"/>
              <a:gd name="T90" fmla="*/ 672 w 1996"/>
              <a:gd name="T91" fmla="*/ 1775 h 2397"/>
              <a:gd name="T92" fmla="*/ 508 w 1996"/>
              <a:gd name="T93" fmla="*/ 2157 h 2397"/>
              <a:gd name="T94" fmla="*/ 357 w 1996"/>
              <a:gd name="T95" fmla="*/ 2287 h 2397"/>
              <a:gd name="T96" fmla="*/ 44 w 1996"/>
              <a:gd name="T97" fmla="*/ 2295 h 2397"/>
              <a:gd name="T98" fmla="*/ 136 w 1996"/>
              <a:gd name="T99" fmla="*/ 2111 h 2397"/>
              <a:gd name="T100" fmla="*/ 51 w 1996"/>
              <a:gd name="T101" fmla="*/ 2081 h 2397"/>
              <a:gd name="T102" fmla="*/ 212 w 1996"/>
              <a:gd name="T103" fmla="*/ 1949 h 2397"/>
              <a:gd name="T104" fmla="*/ 63 w 1996"/>
              <a:gd name="T105" fmla="*/ 1944 h 2397"/>
              <a:gd name="T106" fmla="*/ 156 w 1996"/>
              <a:gd name="T107" fmla="*/ 1840 h 2397"/>
              <a:gd name="T108" fmla="*/ 180 w 1996"/>
              <a:gd name="T109" fmla="*/ 1811 h 2397"/>
              <a:gd name="T110" fmla="*/ 84 w 1996"/>
              <a:gd name="T111" fmla="*/ 1752 h 2397"/>
              <a:gd name="T112" fmla="*/ 85 w 1996"/>
              <a:gd name="T113" fmla="*/ 1673 h 2397"/>
              <a:gd name="T114" fmla="*/ 258 w 1996"/>
              <a:gd name="T115" fmla="*/ 1660 h 2397"/>
              <a:gd name="T116" fmla="*/ 296 w 1996"/>
              <a:gd name="T117" fmla="*/ 1564 h 2397"/>
              <a:gd name="T118" fmla="*/ 363 w 1996"/>
              <a:gd name="T119" fmla="*/ 1499 h 2397"/>
              <a:gd name="T120" fmla="*/ 550 w 1996"/>
              <a:gd name="T121" fmla="*/ 1454 h 2397"/>
              <a:gd name="T122" fmla="*/ 532 w 1996"/>
              <a:gd name="T123" fmla="*/ 1361 h 2397"/>
              <a:gd name="T124" fmla="*/ 668 w 1996"/>
              <a:gd name="T125" fmla="*/ 1250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" name="Freeform 225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0 w 1996"/>
              <a:gd name="T1" fmla="*/ 15 h 2397"/>
              <a:gd name="T2" fmla="*/ 1479 w 1996"/>
              <a:gd name="T3" fmla="*/ 96 h 2397"/>
              <a:gd name="T4" fmla="*/ 1523 w 1996"/>
              <a:gd name="T5" fmla="*/ 59 h 2397"/>
              <a:gd name="T6" fmla="*/ 1317 w 1996"/>
              <a:gd name="T7" fmla="*/ 207 h 2397"/>
              <a:gd name="T8" fmla="*/ 1209 w 1996"/>
              <a:gd name="T9" fmla="*/ 264 h 2397"/>
              <a:gd name="T10" fmla="*/ 1205 w 1996"/>
              <a:gd name="T11" fmla="*/ 333 h 2397"/>
              <a:gd name="T12" fmla="*/ 1318 w 1996"/>
              <a:gd name="T13" fmla="*/ 289 h 2397"/>
              <a:gd name="T14" fmla="*/ 1386 w 1996"/>
              <a:gd name="T15" fmla="*/ 199 h 2397"/>
              <a:gd name="T16" fmla="*/ 1092 w 1996"/>
              <a:gd name="T17" fmla="*/ 410 h 2397"/>
              <a:gd name="T18" fmla="*/ 1029 w 1996"/>
              <a:gd name="T19" fmla="*/ 389 h 2397"/>
              <a:gd name="T20" fmla="*/ 982 w 1996"/>
              <a:gd name="T21" fmla="*/ 512 h 2397"/>
              <a:gd name="T22" fmla="*/ 973 w 1996"/>
              <a:gd name="T23" fmla="*/ 486 h 2397"/>
              <a:gd name="T24" fmla="*/ 911 w 1996"/>
              <a:gd name="T25" fmla="*/ 497 h 2397"/>
              <a:gd name="T26" fmla="*/ 888 w 1996"/>
              <a:gd name="T27" fmla="*/ 568 h 2397"/>
              <a:gd name="T28" fmla="*/ 832 w 1996"/>
              <a:gd name="T29" fmla="*/ 613 h 2397"/>
              <a:gd name="T30" fmla="*/ 1050 w 1996"/>
              <a:gd name="T31" fmla="*/ 543 h 2397"/>
              <a:gd name="T32" fmla="*/ 741 w 1996"/>
              <a:gd name="T33" fmla="*/ 1014 h 2397"/>
              <a:gd name="T34" fmla="*/ 617 w 1996"/>
              <a:gd name="T35" fmla="*/ 1190 h 2397"/>
              <a:gd name="T36" fmla="*/ 431 w 1996"/>
              <a:gd name="T37" fmla="*/ 1435 h 2397"/>
              <a:gd name="T38" fmla="*/ 354 w 1996"/>
              <a:gd name="T39" fmla="*/ 1472 h 2397"/>
              <a:gd name="T40" fmla="*/ 191 w 1996"/>
              <a:gd name="T41" fmla="*/ 1546 h 2397"/>
              <a:gd name="T42" fmla="*/ 128 w 1996"/>
              <a:gd name="T43" fmla="*/ 1610 h 2397"/>
              <a:gd name="T44" fmla="*/ 72 w 1996"/>
              <a:gd name="T45" fmla="*/ 1738 h 2397"/>
              <a:gd name="T46" fmla="*/ 13 w 1996"/>
              <a:gd name="T47" fmla="*/ 1820 h 2397"/>
              <a:gd name="T48" fmla="*/ 62 w 1996"/>
              <a:gd name="T49" fmla="*/ 1930 h 2397"/>
              <a:gd name="T50" fmla="*/ 21 w 1996"/>
              <a:gd name="T51" fmla="*/ 2010 h 2397"/>
              <a:gd name="T52" fmla="*/ 536 w 1996"/>
              <a:gd name="T53" fmla="*/ 2240 h 2397"/>
              <a:gd name="T54" fmla="*/ 38 w 1996"/>
              <a:gd name="T55" fmla="*/ 2176 h 2397"/>
              <a:gd name="T56" fmla="*/ 716 w 1996"/>
              <a:gd name="T57" fmla="*/ 1138 h 2397"/>
              <a:gd name="T58" fmla="*/ 758 w 1996"/>
              <a:gd name="T59" fmla="*/ 1036 h 2397"/>
              <a:gd name="T60" fmla="*/ 793 w 1996"/>
              <a:gd name="T61" fmla="*/ 961 h 2397"/>
              <a:gd name="T62" fmla="*/ 857 w 1996"/>
              <a:gd name="T63" fmla="*/ 818 h 2397"/>
              <a:gd name="T64" fmla="*/ 953 w 1996"/>
              <a:gd name="T65" fmla="*/ 716 h 2397"/>
              <a:gd name="T66" fmla="*/ 988 w 1996"/>
              <a:gd name="T67" fmla="*/ 648 h 2397"/>
              <a:gd name="T68" fmla="*/ 1049 w 1996"/>
              <a:gd name="T69" fmla="*/ 558 h 2397"/>
              <a:gd name="T70" fmla="*/ 1125 w 1996"/>
              <a:gd name="T71" fmla="*/ 465 h 2397"/>
              <a:gd name="T72" fmla="*/ 1261 w 1996"/>
              <a:gd name="T73" fmla="*/ 290 h 2397"/>
              <a:gd name="T74" fmla="*/ 1365 w 1996"/>
              <a:gd name="T75" fmla="*/ 249 h 2397"/>
              <a:gd name="T76" fmla="*/ 1487 w 1996"/>
              <a:gd name="T77" fmla="*/ 237 h 2397"/>
              <a:gd name="T78" fmla="*/ 1633 w 1996"/>
              <a:gd name="T79" fmla="*/ 86 h 2397"/>
              <a:gd name="T80" fmla="*/ 1738 w 1996"/>
              <a:gd name="T81" fmla="*/ 57 h 2397"/>
              <a:gd name="T82" fmla="*/ 1809 w 1996"/>
              <a:gd name="T83" fmla="*/ 88 h 2397"/>
              <a:gd name="T84" fmla="*/ 1930 w 1996"/>
              <a:gd name="T85" fmla="*/ 231 h 2397"/>
              <a:gd name="T86" fmla="*/ 1715 w 1996"/>
              <a:gd name="T87" fmla="*/ 233 h 2397"/>
              <a:gd name="T88" fmla="*/ 1359 w 1996"/>
              <a:gd name="T89" fmla="*/ 412 h 2397"/>
              <a:gd name="T90" fmla="*/ 906 w 1996"/>
              <a:gd name="T91" fmla="*/ 1038 h 2397"/>
              <a:gd name="T92" fmla="*/ 619 w 1996"/>
              <a:gd name="T93" fmla="*/ 2110 h 2397"/>
              <a:gd name="T94" fmla="*/ 488 w 1996"/>
              <a:gd name="T95" fmla="*/ 2143 h 2397"/>
              <a:gd name="T96" fmla="*/ 230 w 1996"/>
              <a:gd name="T97" fmla="*/ 2390 h 2397"/>
              <a:gd name="T98" fmla="*/ 65 w 1996"/>
              <a:gd name="T99" fmla="*/ 2187 h 2397"/>
              <a:gd name="T100" fmla="*/ 34 w 1996"/>
              <a:gd name="T101" fmla="*/ 2127 h 2397"/>
              <a:gd name="T102" fmla="*/ 116 w 1996"/>
              <a:gd name="T103" fmla="*/ 2003 h 2397"/>
              <a:gd name="T104" fmla="*/ 86 w 1996"/>
              <a:gd name="T105" fmla="*/ 1950 h 2397"/>
              <a:gd name="T106" fmla="*/ 41 w 1996"/>
              <a:gd name="T107" fmla="*/ 1862 h 2397"/>
              <a:gd name="T108" fmla="*/ 246 w 1996"/>
              <a:gd name="T109" fmla="*/ 1822 h 2397"/>
              <a:gd name="T110" fmla="*/ 66 w 1996"/>
              <a:gd name="T111" fmla="*/ 1755 h 2397"/>
              <a:gd name="T112" fmla="*/ 189 w 1996"/>
              <a:gd name="T113" fmla="*/ 1708 h 2397"/>
              <a:gd name="T114" fmla="*/ 212 w 1996"/>
              <a:gd name="T115" fmla="*/ 1605 h 2397"/>
              <a:gd name="T116" fmla="*/ 295 w 1996"/>
              <a:gd name="T117" fmla="*/ 1573 h 2397"/>
              <a:gd name="T118" fmla="*/ 397 w 1996"/>
              <a:gd name="T119" fmla="*/ 1543 h 2397"/>
              <a:gd name="T120" fmla="*/ 529 w 1996"/>
              <a:gd name="T121" fmla="*/ 1468 h 2397"/>
              <a:gd name="T122" fmla="*/ 495 w 1996"/>
              <a:gd name="T123" fmla="*/ 1385 h 2397"/>
              <a:gd name="T124" fmla="*/ 652 w 1996"/>
              <a:gd name="T125" fmla="*/ 1257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lnTo>
                  <a:pt x="699" y="1049"/>
                </a:ln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lnTo>
                  <a:pt x="712" y="1151"/>
                </a:ln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lnTo>
                  <a:pt x="677" y="1161"/>
                </a:ln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lnTo>
                  <a:pt x="688" y="1158"/>
                </a:ln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lnTo>
                  <a:pt x="695" y="1153"/>
                </a:ln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lnTo>
                  <a:pt x="1617" y="6"/>
                </a:ln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lnTo>
                  <a:pt x="1659" y="35"/>
                </a:ln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lnTo>
                  <a:pt x="1616" y="56"/>
                </a:ln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lnTo>
                  <a:pt x="1933" y="208"/>
                </a:ln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lnTo>
                  <a:pt x="1479" y="96"/>
                </a:ln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lnTo>
                  <a:pt x="1571" y="29"/>
                </a:ln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lnTo>
                  <a:pt x="1522" y="52"/>
                </a:ln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lnTo>
                  <a:pt x="1525" y="33"/>
                </a:ln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lnTo>
                  <a:pt x="1528" y="34"/>
                </a:ln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lnTo>
                  <a:pt x="1526" y="45"/>
                </a:ln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lnTo>
                  <a:pt x="1525" y="104"/>
                </a:ln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lnTo>
                  <a:pt x="1322" y="208"/>
                </a:ln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lnTo>
                  <a:pt x="1273" y="220"/>
                </a:ln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lnTo>
                  <a:pt x="1251" y="236"/>
                </a:ln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lnTo>
                  <a:pt x="1229" y="227"/>
                </a:ln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lnTo>
                  <a:pt x="1249" y="246"/>
                </a:ln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lnTo>
                  <a:pt x="1271" y="259"/>
                </a:ln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lnTo>
                  <a:pt x="1211" y="237"/>
                </a:ln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lnTo>
                  <a:pt x="1346" y="247"/>
                </a:ln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lnTo>
                  <a:pt x="1332" y="247"/>
                </a:ln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lnTo>
                  <a:pt x="1329" y="285"/>
                </a:ln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lnTo>
                  <a:pt x="1510" y="150"/>
                </a:ln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lnTo>
                  <a:pt x="1492" y="126"/>
                </a:ln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lnTo>
                  <a:pt x="1415" y="153"/>
                </a:ln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lnTo>
                  <a:pt x="1394" y="182"/>
                </a:ln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lnTo>
                  <a:pt x="1442" y="194"/>
                </a:ln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lnTo>
                  <a:pt x="1132" y="339"/>
                </a:ln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lnTo>
                  <a:pt x="1087" y="399"/>
                </a:ln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lnTo>
                  <a:pt x="1029" y="389"/>
                </a:ln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lnTo>
                  <a:pt x="1016" y="468"/>
                </a:ln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lnTo>
                  <a:pt x="1054" y="455"/>
                </a:ln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lnTo>
                  <a:pt x="973" y="486"/>
                </a:ln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lnTo>
                  <a:pt x="1111" y="446"/>
                </a:ln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lnTo>
                  <a:pt x="1105" y="470"/>
                </a:ln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lnTo>
                  <a:pt x="1097" y="495"/>
                </a:ln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lnTo>
                  <a:pt x="920" y="483"/>
                </a:ln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lnTo>
                  <a:pt x="940" y="535"/>
                </a:ln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lnTo>
                  <a:pt x="941" y="557"/>
                </a:ln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lnTo>
                  <a:pt x="893" y="568"/>
                </a:ln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lnTo>
                  <a:pt x="880" y="573"/>
                </a:ln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lnTo>
                  <a:pt x="892" y="583"/>
                </a:ln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lnTo>
                  <a:pt x="837" y="610"/>
                </a:ln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lnTo>
                  <a:pt x="842" y="605"/>
                </a:ln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lnTo>
                  <a:pt x="957" y="641"/>
                </a:ln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lnTo>
                  <a:pt x="1050" y="543"/>
                </a:ln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lnTo>
                  <a:pt x="1040" y="534"/>
                </a:ln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lnTo>
                  <a:pt x="1032" y="592"/>
                </a:ln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lnTo>
                  <a:pt x="829" y="856"/>
                </a:ln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lnTo>
                  <a:pt x="777" y="946"/>
                </a:ln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lnTo>
                  <a:pt x="793" y="948"/>
                </a:ln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lnTo>
                  <a:pt x="783" y="967"/>
                </a:ln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lnTo>
                  <a:pt x="763" y="1005"/>
                </a:ln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lnTo>
                  <a:pt x="758" y="966"/>
                </a:ln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lnTo>
                  <a:pt x="752" y="1020"/>
                </a:ln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lnTo>
                  <a:pt x="628" y="1202"/>
                </a:ln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lnTo>
                  <a:pt x="623" y="1184"/>
                </a:ln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lnTo>
                  <a:pt x="622" y="1174"/>
                </a:ln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lnTo>
                  <a:pt x="634" y="1240"/>
                </a:ln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lnTo>
                  <a:pt x="637" y="1254"/>
                </a:ln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lnTo>
                  <a:pt x="401" y="1394"/>
                </a:ln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lnTo>
                  <a:pt x="449" y="1425"/>
                </a:ln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lnTo>
                  <a:pt x="399" y="1456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lnTo>
                  <a:pt x="361" y="1433"/>
                </a:ln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lnTo>
                  <a:pt x="374" y="1466"/>
                </a:ln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lnTo>
                  <a:pt x="334" y="1500"/>
                </a:ln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lnTo>
                  <a:pt x="309" y="1491"/>
                </a:ln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lnTo>
                  <a:pt x="191" y="1546"/>
                </a:ln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lnTo>
                  <a:pt x="173" y="1565"/>
                </a:ln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lnTo>
                  <a:pt x="191" y="1593"/>
                </a:ln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lnTo>
                  <a:pt x="168" y="1609"/>
                </a:ln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lnTo>
                  <a:pt x="128" y="1610"/>
                </a:ln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lnTo>
                  <a:pt x="111" y="1648"/>
                </a:ln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lnTo>
                  <a:pt x="73" y="1648"/>
                </a:ln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lnTo>
                  <a:pt x="77" y="1676"/>
                </a:ln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lnTo>
                  <a:pt x="65" y="1750"/>
                </a:ln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lnTo>
                  <a:pt x="48" y="1771"/>
                </a:ln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lnTo>
                  <a:pt x="42" y="1814"/>
                </a:ln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lnTo>
                  <a:pt x="39" y="1842"/>
                </a:ln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lnTo>
                  <a:pt x="11" y="1822"/>
                </a:ln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lnTo>
                  <a:pt x="27" y="1848"/>
                </a:ln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lnTo>
                  <a:pt x="26" y="1868"/>
                </a:ln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lnTo>
                  <a:pt x="31" y="1886"/>
                </a:ln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lnTo>
                  <a:pt x="59" y="1919"/>
                </a:ln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lnTo>
                  <a:pt x="28" y="1909"/>
                </a:ln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lnTo>
                  <a:pt x="39" y="1921"/>
                </a:ln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lnTo>
                  <a:pt x="28" y="1941"/>
                </a:ln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lnTo>
                  <a:pt x="42" y="2010"/>
                </a:ln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lnTo>
                  <a:pt x="28" y="2013"/>
                </a:ln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lnTo>
                  <a:pt x="43" y="2020"/>
                </a:ln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lnTo>
                  <a:pt x="48" y="2024"/>
                </a:ln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lnTo>
                  <a:pt x="40" y="2022"/>
                </a:ln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lnTo>
                  <a:pt x="53" y="2008"/>
                </a:ln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lnTo>
                  <a:pt x="536" y="2240"/>
                </a:ln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lnTo>
                  <a:pt x="98" y="2124"/>
                </a:ln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lnTo>
                  <a:pt x="82" y="2150"/>
                </a:ln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lnTo>
                  <a:pt x="56" y="2170"/>
                </a:ln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lnTo>
                  <a:pt x="38" y="2176"/>
                </a:ln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lnTo>
                  <a:pt x="34" y="2060"/>
                </a:ln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lnTo>
                  <a:pt x="22" y="2066"/>
                </a:ln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lnTo>
                  <a:pt x="17" y="2135"/>
                </a:ln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lnTo>
                  <a:pt x="27" y="2155"/>
                </a:ln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lnTo>
                  <a:pt x="724" y="1137"/>
                </a:ln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lnTo>
                  <a:pt x="254" y="1549"/>
                </a:ln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lnTo>
                  <a:pt x="702" y="1164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" name="Freeform 226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" name="Freeform 227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lnTo>
                  <a:pt x="199" y="7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" name="Freeform 228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" name="Freeform 229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  <a:gd name="T100" fmla="*/ 340 w 340"/>
              <a:gd name="T101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lnTo>
                  <a:pt x="340" y="1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" name="Freeform 230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" name="Freeform 231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lnTo>
                  <a:pt x="86" y="8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" name="Freeform 232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" name="Freeform 233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  <a:gd name="T122" fmla="*/ 566 w 595"/>
              <a:gd name="T123" fmla="*/ 114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lnTo>
                  <a:pt x="566" y="1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" name="Freeform 234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" name="Freeform 235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  <a:gd name="T70" fmla="*/ 12 w 24"/>
              <a:gd name="T7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lnTo>
                  <a:pt x="1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" name="Freeform 236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" name="Freeform 237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lnTo>
                  <a:pt x="600" y="6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" name="Freeform 238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" name="Freeform 239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  <a:gd name="T88" fmla="*/ 168 w 228"/>
              <a:gd name="T89" fmla="*/ 6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lnTo>
                  <a:pt x="168" y="6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" name="Freeform 240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1013 w 1513"/>
              <a:gd name="T3" fmla="*/ 1562 h 1900"/>
              <a:gd name="T4" fmla="*/ 1012 w 1513"/>
              <a:gd name="T5" fmla="*/ 1562 h 1900"/>
              <a:gd name="T6" fmla="*/ 1014 w 1513"/>
              <a:gd name="T7" fmla="*/ 1582 h 1900"/>
              <a:gd name="T8" fmla="*/ 413 w 1513"/>
              <a:gd name="T9" fmla="*/ 745 h 1900"/>
              <a:gd name="T10" fmla="*/ 436 w 1513"/>
              <a:gd name="T11" fmla="*/ 764 h 1900"/>
              <a:gd name="T12" fmla="*/ 92 w 1513"/>
              <a:gd name="T13" fmla="*/ 1088 h 1900"/>
              <a:gd name="T14" fmla="*/ 239 w 1513"/>
              <a:gd name="T15" fmla="*/ 1023 h 1900"/>
              <a:gd name="T16" fmla="*/ 301 w 1513"/>
              <a:gd name="T17" fmla="*/ 1063 h 1900"/>
              <a:gd name="T18" fmla="*/ 283 w 1513"/>
              <a:gd name="T19" fmla="*/ 1201 h 1900"/>
              <a:gd name="T20" fmla="*/ 266 w 1513"/>
              <a:gd name="T21" fmla="*/ 1368 h 1900"/>
              <a:gd name="T22" fmla="*/ 170 w 1513"/>
              <a:gd name="T23" fmla="*/ 1420 h 1900"/>
              <a:gd name="T24" fmla="*/ 93 w 1513"/>
              <a:gd name="T25" fmla="*/ 1361 h 1900"/>
              <a:gd name="T26" fmla="*/ 128 w 1513"/>
              <a:gd name="T27" fmla="*/ 1282 h 1900"/>
              <a:gd name="T28" fmla="*/ 126 w 1513"/>
              <a:gd name="T29" fmla="*/ 1185 h 1900"/>
              <a:gd name="T30" fmla="*/ 101 w 1513"/>
              <a:gd name="T31" fmla="*/ 1405 h 1900"/>
              <a:gd name="T32" fmla="*/ 95 w 1513"/>
              <a:gd name="T33" fmla="*/ 1389 h 1900"/>
              <a:gd name="T34" fmla="*/ 1100 w 1513"/>
              <a:gd name="T35" fmla="*/ 1620 h 1900"/>
              <a:gd name="T36" fmla="*/ 1046 w 1513"/>
              <a:gd name="T37" fmla="*/ 1789 h 1900"/>
              <a:gd name="T38" fmla="*/ 1023 w 1513"/>
              <a:gd name="T39" fmla="*/ 1900 h 1900"/>
              <a:gd name="T40" fmla="*/ 899 w 1513"/>
              <a:gd name="T41" fmla="*/ 1824 h 1900"/>
              <a:gd name="T42" fmla="*/ 705 w 1513"/>
              <a:gd name="T43" fmla="*/ 1721 h 1900"/>
              <a:gd name="T44" fmla="*/ 683 w 1513"/>
              <a:gd name="T45" fmla="*/ 1622 h 1900"/>
              <a:gd name="T46" fmla="*/ 790 w 1513"/>
              <a:gd name="T47" fmla="*/ 1628 h 1900"/>
              <a:gd name="T48" fmla="*/ 982 w 1513"/>
              <a:gd name="T49" fmla="*/ 1624 h 1900"/>
              <a:gd name="T50" fmla="*/ 1104 w 1513"/>
              <a:gd name="T51" fmla="*/ 1603 h 1900"/>
              <a:gd name="T52" fmla="*/ 295 w 1513"/>
              <a:gd name="T53" fmla="*/ 146 h 1900"/>
              <a:gd name="T54" fmla="*/ 358 w 1513"/>
              <a:gd name="T55" fmla="*/ 80 h 1900"/>
              <a:gd name="T56" fmla="*/ 457 w 1513"/>
              <a:gd name="T57" fmla="*/ 132 h 1900"/>
              <a:gd name="T58" fmla="*/ 499 w 1513"/>
              <a:gd name="T59" fmla="*/ 57 h 1900"/>
              <a:gd name="T60" fmla="*/ 632 w 1513"/>
              <a:gd name="T61" fmla="*/ 11 h 1900"/>
              <a:gd name="T62" fmla="*/ 731 w 1513"/>
              <a:gd name="T63" fmla="*/ 58 h 1900"/>
              <a:gd name="T64" fmla="*/ 899 w 1513"/>
              <a:gd name="T65" fmla="*/ 122 h 1900"/>
              <a:gd name="T66" fmla="*/ 884 w 1513"/>
              <a:gd name="T67" fmla="*/ 207 h 1900"/>
              <a:gd name="T68" fmla="*/ 905 w 1513"/>
              <a:gd name="T69" fmla="*/ 276 h 1900"/>
              <a:gd name="T70" fmla="*/ 858 w 1513"/>
              <a:gd name="T71" fmla="*/ 254 h 1900"/>
              <a:gd name="T72" fmla="*/ 732 w 1513"/>
              <a:gd name="T73" fmla="*/ 294 h 1900"/>
              <a:gd name="T74" fmla="*/ 707 w 1513"/>
              <a:gd name="T75" fmla="*/ 337 h 1900"/>
              <a:gd name="T76" fmla="*/ 697 w 1513"/>
              <a:gd name="T77" fmla="*/ 425 h 1900"/>
              <a:gd name="T78" fmla="*/ 911 w 1513"/>
              <a:gd name="T79" fmla="*/ 802 h 1900"/>
              <a:gd name="T80" fmla="*/ 1153 w 1513"/>
              <a:gd name="T81" fmla="*/ 1006 h 1900"/>
              <a:gd name="T82" fmla="*/ 1427 w 1513"/>
              <a:gd name="T83" fmla="*/ 1171 h 1900"/>
              <a:gd name="T84" fmla="*/ 1446 w 1513"/>
              <a:gd name="T85" fmla="*/ 1285 h 1900"/>
              <a:gd name="T86" fmla="*/ 1316 w 1513"/>
              <a:gd name="T87" fmla="*/ 1201 h 1900"/>
              <a:gd name="T88" fmla="*/ 1232 w 1513"/>
              <a:gd name="T89" fmla="*/ 1337 h 1900"/>
              <a:gd name="T90" fmla="*/ 1322 w 1513"/>
              <a:gd name="T91" fmla="*/ 1495 h 1900"/>
              <a:gd name="T92" fmla="*/ 1107 w 1513"/>
              <a:gd name="T93" fmla="*/ 1643 h 1900"/>
              <a:gd name="T94" fmla="*/ 1187 w 1513"/>
              <a:gd name="T95" fmla="*/ 1482 h 1900"/>
              <a:gd name="T96" fmla="*/ 1105 w 1513"/>
              <a:gd name="T97" fmla="*/ 1282 h 1900"/>
              <a:gd name="T98" fmla="*/ 999 w 1513"/>
              <a:gd name="T99" fmla="*/ 1172 h 1900"/>
              <a:gd name="T100" fmla="*/ 903 w 1513"/>
              <a:gd name="T101" fmla="*/ 1143 h 1900"/>
              <a:gd name="T102" fmla="*/ 713 w 1513"/>
              <a:gd name="T103" fmla="*/ 1010 h 1900"/>
              <a:gd name="T104" fmla="*/ 521 w 1513"/>
              <a:gd name="T105" fmla="*/ 822 h 1900"/>
              <a:gd name="T106" fmla="*/ 461 w 1513"/>
              <a:gd name="T107" fmla="*/ 692 h 1900"/>
              <a:gd name="T108" fmla="*/ 351 w 1513"/>
              <a:gd name="T109" fmla="*/ 488 h 1900"/>
              <a:gd name="T110" fmla="*/ 173 w 1513"/>
              <a:gd name="T111" fmla="*/ 501 h 1900"/>
              <a:gd name="T112" fmla="*/ 84 w 1513"/>
              <a:gd name="T113" fmla="*/ 465 h 1900"/>
              <a:gd name="T114" fmla="*/ 24 w 1513"/>
              <a:gd name="T115" fmla="*/ 377 h 1900"/>
              <a:gd name="T116" fmla="*/ 2 w 1513"/>
              <a:gd name="T117" fmla="*/ 285 h 1900"/>
              <a:gd name="T118" fmla="*/ 57 w 1513"/>
              <a:gd name="T119" fmla="*/ 191 h 1900"/>
              <a:gd name="T120" fmla="*/ 151 w 1513"/>
              <a:gd name="T121" fmla="*/ 148 h 1900"/>
              <a:gd name="T122" fmla="*/ 727 w 1513"/>
              <a:gd name="T123" fmla="*/ 56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" name="Freeform 241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887 w 1513"/>
              <a:gd name="T3" fmla="*/ 1153 h 1900"/>
              <a:gd name="T4" fmla="*/ 1013 w 1513"/>
              <a:gd name="T5" fmla="*/ 1562 h 1900"/>
              <a:gd name="T6" fmla="*/ 1015 w 1513"/>
              <a:gd name="T7" fmla="*/ 1583 h 1900"/>
              <a:gd name="T8" fmla="*/ 416 w 1513"/>
              <a:gd name="T9" fmla="*/ 757 h 1900"/>
              <a:gd name="T10" fmla="*/ 435 w 1513"/>
              <a:gd name="T11" fmla="*/ 739 h 1900"/>
              <a:gd name="T12" fmla="*/ 115 w 1513"/>
              <a:gd name="T13" fmla="*/ 1039 h 1900"/>
              <a:gd name="T14" fmla="*/ 170 w 1513"/>
              <a:gd name="T15" fmla="*/ 1067 h 1900"/>
              <a:gd name="T16" fmla="*/ 286 w 1513"/>
              <a:gd name="T17" fmla="*/ 1039 h 1900"/>
              <a:gd name="T18" fmla="*/ 311 w 1513"/>
              <a:gd name="T19" fmla="*/ 1144 h 1900"/>
              <a:gd name="T20" fmla="*/ 265 w 1513"/>
              <a:gd name="T21" fmla="*/ 1358 h 1900"/>
              <a:gd name="T22" fmla="*/ 183 w 1513"/>
              <a:gd name="T23" fmla="*/ 1405 h 1900"/>
              <a:gd name="T24" fmla="*/ 93 w 1513"/>
              <a:gd name="T25" fmla="*/ 1361 h 1900"/>
              <a:gd name="T26" fmla="*/ 126 w 1513"/>
              <a:gd name="T27" fmla="*/ 1275 h 1900"/>
              <a:gd name="T28" fmla="*/ 123 w 1513"/>
              <a:gd name="T29" fmla="*/ 1166 h 1900"/>
              <a:gd name="T30" fmla="*/ 100 w 1513"/>
              <a:gd name="T31" fmla="*/ 1405 h 1900"/>
              <a:gd name="T32" fmla="*/ 101 w 1513"/>
              <a:gd name="T33" fmla="*/ 1405 h 1900"/>
              <a:gd name="T34" fmla="*/ 1091 w 1513"/>
              <a:gd name="T35" fmla="*/ 1642 h 1900"/>
              <a:gd name="T36" fmla="*/ 1043 w 1513"/>
              <a:gd name="T37" fmla="*/ 1810 h 1900"/>
              <a:gd name="T38" fmla="*/ 999 w 1513"/>
              <a:gd name="T39" fmla="*/ 1891 h 1900"/>
              <a:gd name="T40" fmla="*/ 832 w 1513"/>
              <a:gd name="T41" fmla="*/ 1802 h 1900"/>
              <a:gd name="T42" fmla="*/ 652 w 1513"/>
              <a:gd name="T43" fmla="*/ 1690 h 1900"/>
              <a:gd name="T44" fmla="*/ 734 w 1513"/>
              <a:gd name="T45" fmla="*/ 1630 h 1900"/>
              <a:gd name="T46" fmla="*/ 901 w 1513"/>
              <a:gd name="T47" fmla="*/ 1649 h 1900"/>
              <a:gd name="T48" fmla="*/ 1048 w 1513"/>
              <a:gd name="T49" fmla="*/ 1620 h 1900"/>
              <a:gd name="T50" fmla="*/ 256 w 1513"/>
              <a:gd name="T51" fmla="*/ 93 h 1900"/>
              <a:gd name="T52" fmla="*/ 328 w 1513"/>
              <a:gd name="T53" fmla="*/ 147 h 1900"/>
              <a:gd name="T54" fmla="*/ 429 w 1513"/>
              <a:gd name="T55" fmla="*/ 106 h 1900"/>
              <a:gd name="T56" fmla="*/ 510 w 1513"/>
              <a:gd name="T57" fmla="*/ 67 h 1900"/>
              <a:gd name="T58" fmla="*/ 626 w 1513"/>
              <a:gd name="T59" fmla="*/ 13 h 1900"/>
              <a:gd name="T60" fmla="*/ 731 w 1513"/>
              <a:gd name="T61" fmla="*/ 58 h 1900"/>
              <a:gd name="T62" fmla="*/ 888 w 1513"/>
              <a:gd name="T63" fmla="*/ 123 h 1900"/>
              <a:gd name="T64" fmla="*/ 887 w 1513"/>
              <a:gd name="T65" fmla="*/ 212 h 1900"/>
              <a:gd name="T66" fmla="*/ 897 w 1513"/>
              <a:gd name="T67" fmla="*/ 263 h 1900"/>
              <a:gd name="T68" fmla="*/ 823 w 1513"/>
              <a:gd name="T69" fmla="*/ 253 h 1900"/>
              <a:gd name="T70" fmla="*/ 714 w 1513"/>
              <a:gd name="T71" fmla="*/ 292 h 1900"/>
              <a:gd name="T72" fmla="*/ 724 w 1513"/>
              <a:gd name="T73" fmla="*/ 400 h 1900"/>
              <a:gd name="T74" fmla="*/ 808 w 1513"/>
              <a:gd name="T75" fmla="*/ 605 h 1900"/>
              <a:gd name="T76" fmla="*/ 1089 w 1513"/>
              <a:gd name="T77" fmla="*/ 941 h 1900"/>
              <a:gd name="T78" fmla="*/ 1328 w 1513"/>
              <a:gd name="T79" fmla="*/ 1112 h 1900"/>
              <a:gd name="T80" fmla="*/ 1499 w 1513"/>
              <a:gd name="T81" fmla="*/ 1329 h 1900"/>
              <a:gd name="T82" fmla="*/ 1349 w 1513"/>
              <a:gd name="T83" fmla="*/ 1205 h 1900"/>
              <a:gd name="T84" fmla="*/ 1239 w 1513"/>
              <a:gd name="T85" fmla="*/ 1324 h 1900"/>
              <a:gd name="T86" fmla="*/ 1333 w 1513"/>
              <a:gd name="T87" fmla="*/ 1474 h 1900"/>
              <a:gd name="T88" fmla="*/ 1107 w 1513"/>
              <a:gd name="T89" fmla="*/ 1643 h 1900"/>
              <a:gd name="T90" fmla="*/ 1173 w 1513"/>
              <a:gd name="T91" fmla="*/ 1463 h 1900"/>
              <a:gd name="T92" fmla="*/ 1085 w 1513"/>
              <a:gd name="T93" fmla="*/ 1297 h 1900"/>
              <a:gd name="T94" fmla="*/ 946 w 1513"/>
              <a:gd name="T95" fmla="*/ 1183 h 1900"/>
              <a:gd name="T96" fmla="*/ 836 w 1513"/>
              <a:gd name="T97" fmla="*/ 1065 h 1900"/>
              <a:gd name="T98" fmla="*/ 657 w 1513"/>
              <a:gd name="T99" fmla="*/ 931 h 1900"/>
              <a:gd name="T100" fmla="*/ 501 w 1513"/>
              <a:gd name="T101" fmla="*/ 762 h 1900"/>
              <a:gd name="T102" fmla="*/ 432 w 1513"/>
              <a:gd name="T103" fmla="*/ 570 h 1900"/>
              <a:gd name="T104" fmla="*/ 233 w 1513"/>
              <a:gd name="T105" fmla="*/ 447 h 1900"/>
              <a:gd name="T106" fmla="*/ 109 w 1513"/>
              <a:gd name="T107" fmla="*/ 476 h 1900"/>
              <a:gd name="T108" fmla="*/ 19 w 1513"/>
              <a:gd name="T109" fmla="*/ 400 h 1900"/>
              <a:gd name="T110" fmla="*/ 6 w 1513"/>
              <a:gd name="T111" fmla="*/ 301 h 1900"/>
              <a:gd name="T112" fmla="*/ 65 w 1513"/>
              <a:gd name="T113" fmla="*/ 223 h 1900"/>
              <a:gd name="T114" fmla="*/ 138 w 1513"/>
              <a:gd name="T115" fmla="*/ 139 h 1900"/>
              <a:gd name="T116" fmla="*/ 229 w 1513"/>
              <a:gd name="T117" fmla="*/ 9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lnTo>
                  <a:pt x="722" y="302"/>
                </a:ln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lnTo>
                  <a:pt x="717" y="315"/>
                </a:ln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lnTo>
                  <a:pt x="887" y="1153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lnTo>
                  <a:pt x="1012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lnTo>
                  <a:pt x="1015" y="1583"/>
                </a:ln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lnTo>
                  <a:pt x="1001" y="1555"/>
                </a:ln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lnTo>
                  <a:pt x="416" y="757"/>
                </a:ln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lnTo>
                  <a:pt x="124" y="1024"/>
                </a:ln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lnTo>
                  <a:pt x="92" y="1088"/>
                </a:ln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lnTo>
                  <a:pt x="101" y="1405"/>
                </a:ln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lnTo>
                  <a:pt x="78" y="1373"/>
                </a:ln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lnTo>
                  <a:pt x="1108" y="1607"/>
                </a:ln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lnTo>
                  <a:pt x="229" y="90"/>
                </a:ln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lnTo>
                  <a:pt x="727" y="56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" name="Freeform 242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" name="Freeform 243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" name="Freeform 244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 245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lnTo>
                  <a:pt x="813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 246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38 w 471"/>
              <a:gd name="T1" fmla="*/ 6 h 485"/>
              <a:gd name="T2" fmla="*/ 338 w 471"/>
              <a:gd name="T3" fmla="*/ 5 h 485"/>
              <a:gd name="T4" fmla="*/ 262 w 471"/>
              <a:gd name="T5" fmla="*/ 14 h 485"/>
              <a:gd name="T6" fmla="*/ 288 w 471"/>
              <a:gd name="T7" fmla="*/ 11 h 485"/>
              <a:gd name="T8" fmla="*/ 228 w 471"/>
              <a:gd name="T9" fmla="*/ 31 h 485"/>
              <a:gd name="T10" fmla="*/ 219 w 471"/>
              <a:gd name="T11" fmla="*/ 39 h 485"/>
              <a:gd name="T12" fmla="*/ 226 w 471"/>
              <a:gd name="T13" fmla="*/ 187 h 485"/>
              <a:gd name="T14" fmla="*/ 305 w 471"/>
              <a:gd name="T15" fmla="*/ 166 h 485"/>
              <a:gd name="T16" fmla="*/ 256 w 471"/>
              <a:gd name="T17" fmla="*/ 206 h 485"/>
              <a:gd name="T18" fmla="*/ 307 w 471"/>
              <a:gd name="T19" fmla="*/ 167 h 485"/>
              <a:gd name="T20" fmla="*/ 241 w 471"/>
              <a:gd name="T21" fmla="*/ 81 h 485"/>
              <a:gd name="T22" fmla="*/ 80 w 471"/>
              <a:gd name="T23" fmla="*/ 340 h 485"/>
              <a:gd name="T24" fmla="*/ 100 w 471"/>
              <a:gd name="T25" fmla="*/ 352 h 485"/>
              <a:gd name="T26" fmla="*/ 37 w 471"/>
              <a:gd name="T27" fmla="*/ 347 h 485"/>
              <a:gd name="T28" fmla="*/ 0 w 471"/>
              <a:gd name="T29" fmla="*/ 323 h 485"/>
              <a:gd name="T30" fmla="*/ 365 w 471"/>
              <a:gd name="T31" fmla="*/ 20 h 485"/>
              <a:gd name="T32" fmla="*/ 466 w 471"/>
              <a:gd name="T33" fmla="*/ 63 h 485"/>
              <a:gd name="T34" fmla="*/ 464 w 471"/>
              <a:gd name="T35" fmla="*/ 96 h 485"/>
              <a:gd name="T36" fmla="*/ 402 w 471"/>
              <a:gd name="T37" fmla="*/ 167 h 485"/>
              <a:gd name="T38" fmla="*/ 432 w 471"/>
              <a:gd name="T39" fmla="*/ 217 h 485"/>
              <a:gd name="T40" fmla="*/ 388 w 471"/>
              <a:gd name="T41" fmla="*/ 263 h 485"/>
              <a:gd name="T42" fmla="*/ 321 w 471"/>
              <a:gd name="T43" fmla="*/ 285 h 485"/>
              <a:gd name="T44" fmla="*/ 303 w 471"/>
              <a:gd name="T45" fmla="*/ 323 h 485"/>
              <a:gd name="T46" fmla="*/ 297 w 471"/>
              <a:gd name="T47" fmla="*/ 405 h 485"/>
              <a:gd name="T48" fmla="*/ 291 w 471"/>
              <a:gd name="T49" fmla="*/ 457 h 485"/>
              <a:gd name="T50" fmla="*/ 246 w 471"/>
              <a:gd name="T51" fmla="*/ 473 h 485"/>
              <a:gd name="T52" fmla="*/ 262 w 471"/>
              <a:gd name="T53" fmla="*/ 404 h 485"/>
              <a:gd name="T54" fmla="*/ 209 w 471"/>
              <a:gd name="T55" fmla="*/ 375 h 485"/>
              <a:gd name="T56" fmla="*/ 166 w 471"/>
              <a:gd name="T57" fmla="*/ 344 h 485"/>
              <a:gd name="T58" fmla="*/ 138 w 471"/>
              <a:gd name="T59" fmla="*/ 335 h 485"/>
              <a:gd name="T60" fmla="*/ 101 w 471"/>
              <a:gd name="T61" fmla="*/ 351 h 485"/>
              <a:gd name="T62" fmla="*/ 56 w 471"/>
              <a:gd name="T63" fmla="*/ 332 h 485"/>
              <a:gd name="T64" fmla="*/ 29 w 471"/>
              <a:gd name="T65" fmla="*/ 292 h 485"/>
              <a:gd name="T66" fmla="*/ 66 w 471"/>
              <a:gd name="T67" fmla="*/ 298 h 485"/>
              <a:gd name="T68" fmla="*/ 97 w 471"/>
              <a:gd name="T69" fmla="*/ 332 h 485"/>
              <a:gd name="T70" fmla="*/ 80 w 471"/>
              <a:gd name="T71" fmla="*/ 302 h 485"/>
              <a:gd name="T72" fmla="*/ 105 w 471"/>
              <a:gd name="T73" fmla="*/ 302 h 485"/>
              <a:gd name="T74" fmla="*/ 95 w 471"/>
              <a:gd name="T75" fmla="*/ 293 h 485"/>
              <a:gd name="T76" fmla="*/ 58 w 471"/>
              <a:gd name="T77" fmla="*/ 271 h 485"/>
              <a:gd name="T78" fmla="*/ 123 w 471"/>
              <a:gd name="T79" fmla="*/ 287 h 485"/>
              <a:gd name="T80" fmla="*/ 92 w 471"/>
              <a:gd name="T81" fmla="*/ 268 h 485"/>
              <a:gd name="T82" fmla="*/ 89 w 471"/>
              <a:gd name="T83" fmla="*/ 284 h 485"/>
              <a:gd name="T84" fmla="*/ 100 w 471"/>
              <a:gd name="T85" fmla="*/ 289 h 485"/>
              <a:gd name="T86" fmla="*/ 123 w 471"/>
              <a:gd name="T87" fmla="*/ 295 h 485"/>
              <a:gd name="T88" fmla="*/ 169 w 471"/>
              <a:gd name="T89" fmla="*/ 292 h 485"/>
              <a:gd name="T90" fmla="*/ 166 w 471"/>
              <a:gd name="T91" fmla="*/ 284 h 485"/>
              <a:gd name="T92" fmla="*/ 102 w 471"/>
              <a:gd name="T93" fmla="*/ 262 h 485"/>
              <a:gd name="T94" fmla="*/ 107 w 471"/>
              <a:gd name="T95" fmla="*/ 236 h 485"/>
              <a:gd name="T96" fmla="*/ 157 w 471"/>
              <a:gd name="T97" fmla="*/ 178 h 485"/>
              <a:gd name="T98" fmla="*/ 215 w 471"/>
              <a:gd name="T99" fmla="*/ 87 h 485"/>
              <a:gd name="T100" fmla="*/ 239 w 471"/>
              <a:gd name="T101" fmla="*/ 111 h 485"/>
              <a:gd name="T102" fmla="*/ 225 w 471"/>
              <a:gd name="T103" fmla="*/ 167 h 485"/>
              <a:gd name="T104" fmla="*/ 247 w 471"/>
              <a:gd name="T105" fmla="*/ 203 h 485"/>
              <a:gd name="T106" fmla="*/ 274 w 471"/>
              <a:gd name="T107" fmla="*/ 205 h 485"/>
              <a:gd name="T108" fmla="*/ 310 w 471"/>
              <a:gd name="T109" fmla="*/ 159 h 485"/>
              <a:gd name="T110" fmla="*/ 296 w 471"/>
              <a:gd name="T111" fmla="*/ 111 h 485"/>
              <a:gd name="T112" fmla="*/ 276 w 471"/>
              <a:gd name="T113" fmla="*/ 75 h 485"/>
              <a:gd name="T114" fmla="*/ 327 w 471"/>
              <a:gd name="T115" fmla="*/ 19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 247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62 w 471"/>
              <a:gd name="T1" fmla="*/ 7 h 485"/>
              <a:gd name="T2" fmla="*/ 335 w 471"/>
              <a:gd name="T3" fmla="*/ 4 h 485"/>
              <a:gd name="T4" fmla="*/ 265 w 471"/>
              <a:gd name="T5" fmla="*/ 16 h 485"/>
              <a:gd name="T6" fmla="*/ 301 w 471"/>
              <a:gd name="T7" fmla="*/ 4 h 485"/>
              <a:gd name="T8" fmla="*/ 247 w 471"/>
              <a:gd name="T9" fmla="*/ 18 h 485"/>
              <a:gd name="T10" fmla="*/ 205 w 471"/>
              <a:gd name="T11" fmla="*/ 69 h 485"/>
              <a:gd name="T12" fmla="*/ 206 w 471"/>
              <a:gd name="T13" fmla="*/ 69 h 485"/>
              <a:gd name="T14" fmla="*/ 226 w 471"/>
              <a:gd name="T15" fmla="*/ 186 h 485"/>
              <a:gd name="T16" fmla="*/ 309 w 471"/>
              <a:gd name="T17" fmla="*/ 173 h 485"/>
              <a:gd name="T18" fmla="*/ 248 w 471"/>
              <a:gd name="T19" fmla="*/ 201 h 485"/>
              <a:gd name="T20" fmla="*/ 305 w 471"/>
              <a:gd name="T21" fmla="*/ 166 h 485"/>
              <a:gd name="T22" fmla="*/ 241 w 471"/>
              <a:gd name="T23" fmla="*/ 81 h 485"/>
              <a:gd name="T24" fmla="*/ 76 w 471"/>
              <a:gd name="T25" fmla="*/ 336 h 485"/>
              <a:gd name="T26" fmla="*/ 100 w 471"/>
              <a:gd name="T27" fmla="*/ 352 h 485"/>
              <a:gd name="T28" fmla="*/ 46 w 471"/>
              <a:gd name="T29" fmla="*/ 351 h 485"/>
              <a:gd name="T30" fmla="*/ 0 w 471"/>
              <a:gd name="T31" fmla="*/ 325 h 485"/>
              <a:gd name="T32" fmla="*/ 362 w 471"/>
              <a:gd name="T33" fmla="*/ 19 h 485"/>
              <a:gd name="T34" fmla="*/ 450 w 471"/>
              <a:gd name="T35" fmla="*/ 54 h 485"/>
              <a:gd name="T36" fmla="*/ 464 w 471"/>
              <a:gd name="T37" fmla="*/ 85 h 485"/>
              <a:gd name="T38" fmla="*/ 421 w 471"/>
              <a:gd name="T39" fmla="*/ 164 h 485"/>
              <a:gd name="T40" fmla="*/ 416 w 471"/>
              <a:gd name="T41" fmla="*/ 201 h 485"/>
              <a:gd name="T42" fmla="*/ 408 w 471"/>
              <a:gd name="T43" fmla="*/ 257 h 485"/>
              <a:gd name="T44" fmla="*/ 360 w 471"/>
              <a:gd name="T45" fmla="*/ 296 h 485"/>
              <a:gd name="T46" fmla="*/ 305 w 471"/>
              <a:gd name="T47" fmla="*/ 318 h 485"/>
              <a:gd name="T48" fmla="*/ 317 w 471"/>
              <a:gd name="T49" fmla="*/ 372 h 485"/>
              <a:gd name="T50" fmla="*/ 278 w 471"/>
              <a:gd name="T51" fmla="*/ 432 h 485"/>
              <a:gd name="T52" fmla="*/ 266 w 471"/>
              <a:gd name="T53" fmla="*/ 481 h 485"/>
              <a:gd name="T54" fmla="*/ 265 w 471"/>
              <a:gd name="T55" fmla="*/ 423 h 485"/>
              <a:gd name="T56" fmla="*/ 220 w 471"/>
              <a:gd name="T57" fmla="*/ 383 h 485"/>
              <a:gd name="T58" fmla="*/ 179 w 471"/>
              <a:gd name="T59" fmla="*/ 352 h 485"/>
              <a:gd name="T60" fmla="*/ 152 w 471"/>
              <a:gd name="T61" fmla="*/ 335 h 485"/>
              <a:gd name="T62" fmla="*/ 116 w 471"/>
              <a:gd name="T63" fmla="*/ 348 h 485"/>
              <a:gd name="T64" fmla="*/ 77 w 471"/>
              <a:gd name="T65" fmla="*/ 329 h 485"/>
              <a:gd name="T66" fmla="*/ 19 w 471"/>
              <a:gd name="T67" fmla="*/ 300 h 485"/>
              <a:gd name="T68" fmla="*/ 63 w 471"/>
              <a:gd name="T69" fmla="*/ 295 h 485"/>
              <a:gd name="T70" fmla="*/ 80 w 471"/>
              <a:gd name="T71" fmla="*/ 317 h 485"/>
              <a:gd name="T72" fmla="*/ 90 w 471"/>
              <a:gd name="T73" fmla="*/ 312 h 485"/>
              <a:gd name="T74" fmla="*/ 93 w 471"/>
              <a:gd name="T75" fmla="*/ 299 h 485"/>
              <a:gd name="T76" fmla="*/ 96 w 471"/>
              <a:gd name="T77" fmla="*/ 293 h 485"/>
              <a:gd name="T78" fmla="*/ 57 w 471"/>
              <a:gd name="T79" fmla="*/ 281 h 485"/>
              <a:gd name="T80" fmla="*/ 106 w 471"/>
              <a:gd name="T81" fmla="*/ 266 h 485"/>
              <a:gd name="T82" fmla="*/ 92 w 471"/>
              <a:gd name="T83" fmla="*/ 280 h 485"/>
              <a:gd name="T84" fmla="*/ 81 w 471"/>
              <a:gd name="T85" fmla="*/ 277 h 485"/>
              <a:gd name="T86" fmla="*/ 97 w 471"/>
              <a:gd name="T87" fmla="*/ 290 h 485"/>
              <a:gd name="T88" fmla="*/ 112 w 471"/>
              <a:gd name="T89" fmla="*/ 299 h 485"/>
              <a:gd name="T90" fmla="*/ 168 w 471"/>
              <a:gd name="T91" fmla="*/ 293 h 485"/>
              <a:gd name="T92" fmla="*/ 178 w 471"/>
              <a:gd name="T93" fmla="*/ 280 h 485"/>
              <a:gd name="T94" fmla="*/ 116 w 471"/>
              <a:gd name="T95" fmla="*/ 272 h 485"/>
              <a:gd name="T96" fmla="*/ 95 w 471"/>
              <a:gd name="T97" fmla="*/ 235 h 485"/>
              <a:gd name="T98" fmla="*/ 136 w 471"/>
              <a:gd name="T99" fmla="*/ 207 h 485"/>
              <a:gd name="T100" fmla="*/ 188 w 471"/>
              <a:gd name="T101" fmla="*/ 109 h 485"/>
              <a:gd name="T102" fmla="*/ 235 w 471"/>
              <a:gd name="T103" fmla="*/ 94 h 485"/>
              <a:gd name="T104" fmla="*/ 227 w 471"/>
              <a:gd name="T105" fmla="*/ 138 h 485"/>
              <a:gd name="T106" fmla="*/ 226 w 471"/>
              <a:gd name="T107" fmla="*/ 191 h 485"/>
              <a:gd name="T108" fmla="*/ 256 w 471"/>
              <a:gd name="T109" fmla="*/ 208 h 485"/>
              <a:gd name="T110" fmla="*/ 311 w 471"/>
              <a:gd name="T111" fmla="*/ 167 h 485"/>
              <a:gd name="T112" fmla="*/ 289 w 471"/>
              <a:gd name="T113" fmla="*/ 122 h 485"/>
              <a:gd name="T114" fmla="*/ 269 w 471"/>
              <a:gd name="T115" fmla="*/ 89 h 485"/>
              <a:gd name="T116" fmla="*/ 286 w 471"/>
              <a:gd name="T117" fmla="*/ 38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lnTo>
                  <a:pt x="362" y="7"/>
                </a:ln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lnTo>
                  <a:pt x="284" y="10"/>
                </a:ln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lnTo>
                  <a:pt x="237" y="22"/>
                </a:ln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lnTo>
                  <a:pt x="205" y="69"/>
                </a:ln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lnTo>
                  <a:pt x="230" y="189"/>
                </a:ln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lnTo>
                  <a:pt x="307" y="167"/>
                </a:ln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lnTo>
                  <a:pt x="37" y="330"/>
                </a:ln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lnTo>
                  <a:pt x="362" y="1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 248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52 w 1283"/>
              <a:gd name="T5" fmla="*/ 634 h 1293"/>
              <a:gd name="T6" fmla="*/ 154 w 1283"/>
              <a:gd name="T7" fmla="*/ 773 h 1293"/>
              <a:gd name="T8" fmla="*/ 600 w 1283"/>
              <a:gd name="T9" fmla="*/ 496 h 1293"/>
              <a:gd name="T10" fmla="*/ 716 w 1283"/>
              <a:gd name="T11" fmla="*/ 705 h 1293"/>
              <a:gd name="T12" fmla="*/ 529 w 1283"/>
              <a:gd name="T13" fmla="*/ 537 h 1293"/>
              <a:gd name="T14" fmla="*/ 664 w 1283"/>
              <a:gd name="T15" fmla="*/ 676 h 1293"/>
              <a:gd name="T16" fmla="*/ 583 w 1283"/>
              <a:gd name="T17" fmla="*/ 519 h 1293"/>
              <a:gd name="T18" fmla="*/ 780 w 1283"/>
              <a:gd name="T19" fmla="*/ 356 h 1293"/>
              <a:gd name="T20" fmla="*/ 748 w 1283"/>
              <a:gd name="T21" fmla="*/ 415 h 1293"/>
              <a:gd name="T22" fmla="*/ 882 w 1283"/>
              <a:gd name="T23" fmla="*/ 473 h 1293"/>
              <a:gd name="T24" fmla="*/ 934 w 1283"/>
              <a:gd name="T25" fmla="*/ 424 h 1293"/>
              <a:gd name="T26" fmla="*/ 892 w 1283"/>
              <a:gd name="T27" fmla="*/ 589 h 1293"/>
              <a:gd name="T28" fmla="*/ 977 w 1283"/>
              <a:gd name="T29" fmla="*/ 726 h 1293"/>
              <a:gd name="T30" fmla="*/ 798 w 1283"/>
              <a:gd name="T31" fmla="*/ 770 h 1293"/>
              <a:gd name="T32" fmla="*/ 851 w 1283"/>
              <a:gd name="T33" fmla="*/ 858 h 1293"/>
              <a:gd name="T34" fmla="*/ 744 w 1283"/>
              <a:gd name="T35" fmla="*/ 724 h 1293"/>
              <a:gd name="T36" fmla="*/ 705 w 1283"/>
              <a:gd name="T37" fmla="*/ 817 h 1293"/>
              <a:gd name="T38" fmla="*/ 720 w 1283"/>
              <a:gd name="T39" fmla="*/ 862 h 1293"/>
              <a:gd name="T40" fmla="*/ 724 w 1283"/>
              <a:gd name="T41" fmla="*/ 935 h 1293"/>
              <a:gd name="T42" fmla="*/ 789 w 1283"/>
              <a:gd name="T43" fmla="*/ 944 h 1293"/>
              <a:gd name="T44" fmla="*/ 936 w 1283"/>
              <a:gd name="T45" fmla="*/ 896 h 1293"/>
              <a:gd name="T46" fmla="*/ 811 w 1283"/>
              <a:gd name="T47" fmla="*/ 886 h 1293"/>
              <a:gd name="T48" fmla="*/ 870 w 1283"/>
              <a:gd name="T49" fmla="*/ 969 h 1293"/>
              <a:gd name="T50" fmla="*/ 557 w 1283"/>
              <a:gd name="T51" fmla="*/ 740 h 1293"/>
              <a:gd name="T52" fmla="*/ 321 w 1283"/>
              <a:gd name="T53" fmla="*/ 961 h 1293"/>
              <a:gd name="T54" fmla="*/ 514 w 1283"/>
              <a:gd name="T55" fmla="*/ 1024 h 1293"/>
              <a:gd name="T56" fmla="*/ 709 w 1283"/>
              <a:gd name="T57" fmla="*/ 1293 h 1293"/>
              <a:gd name="T58" fmla="*/ 1056 w 1283"/>
              <a:gd name="T59" fmla="*/ 797 h 1293"/>
              <a:gd name="T60" fmla="*/ 1107 w 1283"/>
              <a:gd name="T61" fmla="*/ 874 h 1293"/>
              <a:gd name="T62" fmla="*/ 1151 w 1283"/>
              <a:gd name="T63" fmla="*/ 1092 h 1293"/>
              <a:gd name="T64" fmla="*/ 1223 w 1283"/>
              <a:gd name="T65" fmla="*/ 952 h 1293"/>
              <a:gd name="T66" fmla="*/ 166 w 1283"/>
              <a:gd name="T67" fmla="*/ 706 h 1293"/>
              <a:gd name="T68" fmla="*/ 332 w 1283"/>
              <a:gd name="T69" fmla="*/ 965 h 1293"/>
              <a:gd name="T70" fmla="*/ 570 w 1283"/>
              <a:gd name="T71" fmla="*/ 629 h 1293"/>
              <a:gd name="T72" fmla="*/ 462 w 1283"/>
              <a:gd name="T73" fmla="*/ 560 h 1293"/>
              <a:gd name="T74" fmla="*/ 525 w 1283"/>
              <a:gd name="T75" fmla="*/ 506 h 1293"/>
              <a:gd name="T76" fmla="*/ 412 w 1283"/>
              <a:gd name="T77" fmla="*/ 269 h 1293"/>
              <a:gd name="T78" fmla="*/ 596 w 1283"/>
              <a:gd name="T79" fmla="*/ 329 h 1293"/>
              <a:gd name="T80" fmla="*/ 576 w 1283"/>
              <a:gd name="T81" fmla="*/ 249 h 1293"/>
              <a:gd name="T82" fmla="*/ 771 w 1283"/>
              <a:gd name="T83" fmla="*/ 157 h 1293"/>
              <a:gd name="T84" fmla="*/ 926 w 1283"/>
              <a:gd name="T85" fmla="*/ 66 h 1293"/>
              <a:gd name="T86" fmla="*/ 787 w 1283"/>
              <a:gd name="T87" fmla="*/ 93 h 1293"/>
              <a:gd name="T88" fmla="*/ 553 w 1283"/>
              <a:gd name="T89" fmla="*/ 89 h 1293"/>
              <a:gd name="T90" fmla="*/ 320 w 1283"/>
              <a:gd name="T91" fmla="*/ 163 h 1293"/>
              <a:gd name="T92" fmla="*/ 150 w 1283"/>
              <a:gd name="T93" fmla="*/ 318 h 1293"/>
              <a:gd name="T94" fmla="*/ 125 w 1283"/>
              <a:gd name="T95" fmla="*/ 526 h 1293"/>
              <a:gd name="T96" fmla="*/ 208 w 1283"/>
              <a:gd name="T97" fmla="*/ 582 h 1293"/>
              <a:gd name="T98" fmla="*/ 205 w 1283"/>
              <a:gd name="T99" fmla="*/ 641 h 1293"/>
              <a:gd name="T100" fmla="*/ 323 w 1283"/>
              <a:gd name="T101" fmla="*/ 664 h 1293"/>
              <a:gd name="T102" fmla="*/ 515 w 1283"/>
              <a:gd name="T103" fmla="*/ 692 h 1293"/>
              <a:gd name="T104" fmla="*/ 269 w 1283"/>
              <a:gd name="T105" fmla="*/ 703 h 1293"/>
              <a:gd name="T106" fmla="*/ 317 w 1283"/>
              <a:gd name="T107" fmla="*/ 927 h 1293"/>
              <a:gd name="T108" fmla="*/ 423 w 1283"/>
              <a:gd name="T109" fmla="*/ 998 h 1293"/>
              <a:gd name="T110" fmla="*/ 519 w 1283"/>
              <a:gd name="T111" fmla="*/ 972 h 1293"/>
              <a:gd name="T112" fmla="*/ 523 w 1283"/>
              <a:gd name="T113" fmla="*/ 823 h 1293"/>
              <a:gd name="T114" fmla="*/ 519 w 1283"/>
              <a:gd name="T115" fmla="*/ 766 h 1293"/>
              <a:gd name="T116" fmla="*/ 654 w 1283"/>
              <a:gd name="T117" fmla="*/ 758 h 1293"/>
              <a:gd name="T118" fmla="*/ 877 w 1283"/>
              <a:gd name="T119" fmla="*/ 1179 h 1293"/>
              <a:gd name="T120" fmla="*/ 632 w 1283"/>
              <a:gd name="T121" fmla="*/ 1140 h 1293"/>
              <a:gd name="T122" fmla="*/ 742 w 1283"/>
              <a:gd name="T123" fmla="*/ 1221 h 1293"/>
              <a:gd name="T124" fmla="*/ 1017 w 1283"/>
              <a:gd name="T125" fmla="*/ 925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5" name="Freeform 249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45 w 1283"/>
              <a:gd name="T5" fmla="*/ 630 h 1293"/>
              <a:gd name="T6" fmla="*/ 167 w 1283"/>
              <a:gd name="T7" fmla="*/ 759 h 1293"/>
              <a:gd name="T8" fmla="*/ 607 w 1283"/>
              <a:gd name="T9" fmla="*/ 478 h 1293"/>
              <a:gd name="T10" fmla="*/ 492 w 1283"/>
              <a:gd name="T11" fmla="*/ 516 h 1293"/>
              <a:gd name="T12" fmla="*/ 574 w 1283"/>
              <a:gd name="T13" fmla="*/ 579 h 1293"/>
              <a:gd name="T14" fmla="*/ 649 w 1283"/>
              <a:gd name="T15" fmla="*/ 659 h 1293"/>
              <a:gd name="T16" fmla="*/ 473 w 1283"/>
              <a:gd name="T17" fmla="*/ 562 h 1293"/>
              <a:gd name="T18" fmla="*/ 776 w 1283"/>
              <a:gd name="T19" fmla="*/ 362 h 1293"/>
              <a:gd name="T20" fmla="*/ 766 w 1283"/>
              <a:gd name="T21" fmla="*/ 362 h 1293"/>
              <a:gd name="T22" fmla="*/ 683 w 1283"/>
              <a:gd name="T23" fmla="*/ 530 h 1293"/>
              <a:gd name="T24" fmla="*/ 948 w 1283"/>
              <a:gd name="T25" fmla="*/ 439 h 1293"/>
              <a:gd name="T26" fmla="*/ 931 w 1283"/>
              <a:gd name="T27" fmla="*/ 585 h 1293"/>
              <a:gd name="T28" fmla="*/ 937 w 1283"/>
              <a:gd name="T29" fmla="*/ 766 h 1293"/>
              <a:gd name="T30" fmla="*/ 821 w 1283"/>
              <a:gd name="T31" fmla="*/ 765 h 1293"/>
              <a:gd name="T32" fmla="*/ 882 w 1283"/>
              <a:gd name="T33" fmla="*/ 871 h 1293"/>
              <a:gd name="T34" fmla="*/ 781 w 1283"/>
              <a:gd name="T35" fmla="*/ 751 h 1293"/>
              <a:gd name="T36" fmla="*/ 700 w 1283"/>
              <a:gd name="T37" fmla="*/ 767 h 1293"/>
              <a:gd name="T38" fmla="*/ 779 w 1283"/>
              <a:gd name="T39" fmla="*/ 812 h 1293"/>
              <a:gd name="T40" fmla="*/ 741 w 1283"/>
              <a:gd name="T41" fmla="*/ 915 h 1293"/>
              <a:gd name="T42" fmla="*/ 714 w 1283"/>
              <a:gd name="T43" fmla="*/ 952 h 1293"/>
              <a:gd name="T44" fmla="*/ 754 w 1283"/>
              <a:gd name="T45" fmla="*/ 924 h 1293"/>
              <a:gd name="T46" fmla="*/ 894 w 1283"/>
              <a:gd name="T47" fmla="*/ 891 h 1293"/>
              <a:gd name="T48" fmla="*/ 822 w 1283"/>
              <a:gd name="T49" fmla="*/ 934 h 1293"/>
              <a:gd name="T50" fmla="*/ 868 w 1283"/>
              <a:gd name="T51" fmla="*/ 981 h 1293"/>
              <a:gd name="T52" fmla="*/ 558 w 1283"/>
              <a:gd name="T53" fmla="*/ 721 h 1293"/>
              <a:gd name="T54" fmla="*/ 562 w 1283"/>
              <a:gd name="T55" fmla="*/ 847 h 1293"/>
              <a:gd name="T56" fmla="*/ 504 w 1283"/>
              <a:gd name="T57" fmla="*/ 1035 h 1293"/>
              <a:gd name="T58" fmla="*/ 711 w 1283"/>
              <a:gd name="T59" fmla="*/ 1288 h 1293"/>
              <a:gd name="T60" fmla="*/ 1070 w 1283"/>
              <a:gd name="T61" fmla="*/ 809 h 1293"/>
              <a:gd name="T62" fmla="*/ 1107 w 1283"/>
              <a:gd name="T63" fmla="*/ 874 h 1293"/>
              <a:gd name="T64" fmla="*/ 994 w 1283"/>
              <a:gd name="T65" fmla="*/ 933 h 1293"/>
              <a:gd name="T66" fmla="*/ 1238 w 1283"/>
              <a:gd name="T67" fmla="*/ 934 h 1293"/>
              <a:gd name="T68" fmla="*/ 163 w 1283"/>
              <a:gd name="T69" fmla="*/ 730 h 1293"/>
              <a:gd name="T70" fmla="*/ 153 w 1283"/>
              <a:gd name="T71" fmla="*/ 724 h 1293"/>
              <a:gd name="T72" fmla="*/ 580 w 1283"/>
              <a:gd name="T73" fmla="*/ 642 h 1293"/>
              <a:gd name="T74" fmla="*/ 432 w 1283"/>
              <a:gd name="T75" fmla="*/ 563 h 1293"/>
              <a:gd name="T76" fmla="*/ 524 w 1283"/>
              <a:gd name="T77" fmla="*/ 508 h 1293"/>
              <a:gd name="T78" fmla="*/ 412 w 1283"/>
              <a:gd name="T79" fmla="*/ 269 h 1293"/>
              <a:gd name="T80" fmla="*/ 598 w 1283"/>
              <a:gd name="T81" fmla="*/ 325 h 1293"/>
              <a:gd name="T82" fmla="*/ 562 w 1283"/>
              <a:gd name="T83" fmla="*/ 240 h 1293"/>
              <a:gd name="T84" fmla="*/ 829 w 1283"/>
              <a:gd name="T85" fmla="*/ 168 h 1293"/>
              <a:gd name="T86" fmla="*/ 924 w 1283"/>
              <a:gd name="T87" fmla="*/ 22 h 1293"/>
              <a:gd name="T88" fmla="*/ 709 w 1283"/>
              <a:gd name="T89" fmla="*/ 84 h 1293"/>
              <a:gd name="T90" fmla="*/ 494 w 1283"/>
              <a:gd name="T91" fmla="*/ 109 h 1293"/>
              <a:gd name="T92" fmla="*/ 265 w 1283"/>
              <a:gd name="T93" fmla="*/ 211 h 1293"/>
              <a:gd name="T94" fmla="*/ 106 w 1283"/>
              <a:gd name="T95" fmla="*/ 376 h 1293"/>
              <a:gd name="T96" fmla="*/ 171 w 1283"/>
              <a:gd name="T97" fmla="*/ 544 h 1293"/>
              <a:gd name="T98" fmla="*/ 165 w 1283"/>
              <a:gd name="T99" fmla="*/ 573 h 1293"/>
              <a:gd name="T100" fmla="*/ 250 w 1283"/>
              <a:gd name="T101" fmla="*/ 669 h 1293"/>
              <a:gd name="T102" fmla="*/ 425 w 1283"/>
              <a:gd name="T103" fmla="*/ 679 h 1293"/>
              <a:gd name="T104" fmla="*/ 385 w 1283"/>
              <a:gd name="T105" fmla="*/ 698 h 1293"/>
              <a:gd name="T106" fmla="*/ 278 w 1283"/>
              <a:gd name="T107" fmla="*/ 812 h 1293"/>
              <a:gd name="T108" fmla="*/ 386 w 1283"/>
              <a:gd name="T109" fmla="*/ 923 h 1293"/>
              <a:gd name="T110" fmla="*/ 495 w 1283"/>
              <a:gd name="T111" fmla="*/ 970 h 1293"/>
              <a:gd name="T112" fmla="*/ 470 w 1283"/>
              <a:gd name="T113" fmla="*/ 836 h 1293"/>
              <a:gd name="T114" fmla="*/ 553 w 1283"/>
              <a:gd name="T115" fmla="*/ 795 h 1293"/>
              <a:gd name="T116" fmla="*/ 612 w 1283"/>
              <a:gd name="T117" fmla="*/ 750 h 1293"/>
              <a:gd name="T118" fmla="*/ 946 w 1283"/>
              <a:gd name="T119" fmla="*/ 1177 h 1293"/>
              <a:gd name="T120" fmla="*/ 690 w 1283"/>
              <a:gd name="T121" fmla="*/ 1157 h 1293"/>
              <a:gd name="T122" fmla="*/ 703 w 1283"/>
              <a:gd name="T123" fmla="*/ 1222 h 1293"/>
              <a:gd name="T124" fmla="*/ 1033 w 1283"/>
              <a:gd name="T125" fmla="*/ 118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lnTo>
                  <a:pt x="509" y="324"/>
                </a:ln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lnTo>
                  <a:pt x="188" y="645"/>
                </a:ln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lnTo>
                  <a:pt x="158" y="596"/>
                </a:ln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lnTo>
                  <a:pt x="197" y="784"/>
                </a:ln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lnTo>
                  <a:pt x="693" y="232"/>
                </a:ln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lnTo>
                  <a:pt x="602" y="505"/>
                </a:ln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lnTo>
                  <a:pt x="541" y="512"/>
                </a:ln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lnTo>
                  <a:pt x="714" y="712"/>
                </a:ln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lnTo>
                  <a:pt x="473" y="562"/>
                </a:ln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lnTo>
                  <a:pt x="576" y="519"/>
                </a:ln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lnTo>
                  <a:pt x="810" y="255"/>
                </a:ln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lnTo>
                  <a:pt x="766" y="362"/>
                </a:ln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lnTo>
                  <a:pt x="757" y="417"/>
                </a:ln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lnTo>
                  <a:pt x="695" y="545"/>
                </a:ln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lnTo>
                  <a:pt x="871" y="457"/>
                </a:ln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lnTo>
                  <a:pt x="850" y="591"/>
                </a:ln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lnTo>
                  <a:pt x="931" y="585"/>
                </a:ln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lnTo>
                  <a:pt x="944" y="738"/>
                </a:ln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lnTo>
                  <a:pt x="854" y="792"/>
                </a:ln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lnTo>
                  <a:pt x="825" y="772"/>
                </a:ln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lnTo>
                  <a:pt x="837" y="873"/>
                </a:ln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lnTo>
                  <a:pt x="882" y="871"/>
                </a:ln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lnTo>
                  <a:pt x="921" y="847"/>
                </a:ln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lnTo>
                  <a:pt x="699" y="766"/>
                </a:ln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lnTo>
                  <a:pt x="711" y="824"/>
                </a:ln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lnTo>
                  <a:pt x="779" y="812"/>
                </a:ln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lnTo>
                  <a:pt x="762" y="900"/>
                </a:ln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lnTo>
                  <a:pt x="720" y="862"/>
                </a:ln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lnTo>
                  <a:pt x="741" y="933"/>
                </a:ln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lnTo>
                  <a:pt x="798" y="946"/>
                </a:ln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lnTo>
                  <a:pt x="953" y="875"/>
                </a:ln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lnTo>
                  <a:pt x="869" y="901"/>
                </a:ln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lnTo>
                  <a:pt x="822" y="934"/>
                </a:ln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lnTo>
                  <a:pt x="852" y="914"/>
                </a:ln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lnTo>
                  <a:pt x="868" y="981"/>
                </a:ln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lnTo>
                  <a:pt x="929" y="977"/>
                </a:ln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lnTo>
                  <a:pt x="557" y="740"/>
                </a:ln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lnTo>
                  <a:pt x="564" y="772"/>
                </a:ln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lnTo>
                  <a:pt x="321" y="961"/>
                </a:ln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lnTo>
                  <a:pt x="582" y="833"/>
                </a:ln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lnTo>
                  <a:pt x="523" y="852"/>
                </a:ln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lnTo>
                  <a:pt x="532" y="1039"/>
                </a:ln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lnTo>
                  <a:pt x="711" y="1288"/>
                </a:ln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lnTo>
                  <a:pt x="1026" y="711"/>
                </a:ln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lnTo>
                  <a:pt x="1056" y="797"/>
                </a:ln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lnTo>
                  <a:pt x="1093" y="839"/>
                </a:ln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lnTo>
                  <a:pt x="1136" y="846"/>
                </a:ln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lnTo>
                  <a:pt x="1160" y="934"/>
                </a:ln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lnTo>
                  <a:pt x="1151" y="1092"/>
                </a:ln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lnTo>
                  <a:pt x="1282" y="922"/>
                </a:ln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lnTo>
                  <a:pt x="1126" y="1130"/>
                </a:ln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lnTo>
                  <a:pt x="163" y="730"/>
                </a:ln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lnTo>
                  <a:pt x="332" y="965"/>
                </a:ln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lnTo>
                  <a:pt x="647" y="733"/>
                </a:ln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lnTo>
                  <a:pt x="1027" y="1178"/>
                </a:ln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lnTo>
                  <a:pt x="1017" y="92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6" name="Freeform 250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 251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 252"/>
          <p:cNvSpPr>
            <a:spLocks noEditPoints="1"/>
          </p:cNvSpPr>
          <p:nvPr/>
        </p:nvSpPr>
        <p:spPr bwMode="auto">
          <a:xfrm>
            <a:off x="6782151" y="3685611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9 w 1558"/>
              <a:gd name="T105" fmla="*/ 502 h 1843"/>
              <a:gd name="T106" fmla="*/ 290 w 1558"/>
              <a:gd name="T107" fmla="*/ 785 h 1843"/>
              <a:gd name="T108" fmla="*/ 1553 w 1558"/>
              <a:gd name="T109" fmla="*/ 1631 h 1843"/>
              <a:gd name="T110" fmla="*/ 1483 w 1558"/>
              <a:gd name="T111" fmla="*/ 1613 h 1843"/>
              <a:gd name="T112" fmla="*/ 1436 w 1558"/>
              <a:gd name="T113" fmla="*/ 1723 h 1843"/>
              <a:gd name="T114" fmla="*/ 1495 w 1558"/>
              <a:gd name="T115" fmla="*/ 1842 h 1843"/>
              <a:gd name="T116" fmla="*/ 301 w 1558"/>
              <a:gd name="T117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9" name="Freeform 253"/>
          <p:cNvSpPr>
            <a:spLocks noEditPoints="1"/>
          </p:cNvSpPr>
          <p:nvPr/>
        </p:nvSpPr>
        <p:spPr bwMode="auto">
          <a:xfrm>
            <a:off x="6781563" y="3685992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8 w 1558"/>
              <a:gd name="T105" fmla="*/ 504 h 1843"/>
              <a:gd name="T106" fmla="*/ 297 w 1558"/>
              <a:gd name="T107" fmla="*/ 778 h 1843"/>
              <a:gd name="T108" fmla="*/ 1557 w 1558"/>
              <a:gd name="T109" fmla="*/ 1703 h 1843"/>
              <a:gd name="T110" fmla="*/ 1522 w 1558"/>
              <a:gd name="T111" fmla="*/ 1604 h 1843"/>
              <a:gd name="T112" fmla="*/ 1435 w 1558"/>
              <a:gd name="T113" fmla="*/ 1676 h 1843"/>
              <a:gd name="T114" fmla="*/ 1468 w 1558"/>
              <a:gd name="T115" fmla="*/ 1822 h 1843"/>
              <a:gd name="T116" fmla="*/ 1528 w 1558"/>
              <a:gd name="T117" fmla="*/ 1746 h 1843"/>
              <a:gd name="T118" fmla="*/ 301 w 1558"/>
              <a:gd name="T119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lnTo>
                  <a:pt x="1529" y="477"/>
                </a:ln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lnTo>
                  <a:pt x="146" y="489"/>
                </a:ln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lnTo>
                  <a:pt x="240" y="595"/>
                </a:ln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lnTo>
                  <a:pt x="297" y="778"/>
                </a:ln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lnTo>
                  <a:pt x="1557" y="1703"/>
                </a:ln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lnTo>
                  <a:pt x="301" y="7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0" name="Freeform 254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6 w 958"/>
              <a:gd name="T5" fmla="*/ 1347 h 1918"/>
              <a:gd name="T6" fmla="*/ 142 w 958"/>
              <a:gd name="T7" fmla="*/ 1687 h 1918"/>
              <a:gd name="T8" fmla="*/ 188 w 958"/>
              <a:gd name="T9" fmla="*/ 1808 h 1918"/>
              <a:gd name="T10" fmla="*/ 172 w 958"/>
              <a:gd name="T11" fmla="*/ 1853 h 1918"/>
              <a:gd name="T12" fmla="*/ 207 w 958"/>
              <a:gd name="T13" fmla="*/ 1832 h 1918"/>
              <a:gd name="T14" fmla="*/ 137 w 958"/>
              <a:gd name="T15" fmla="*/ 1793 h 1918"/>
              <a:gd name="T16" fmla="*/ 81 w 958"/>
              <a:gd name="T17" fmla="*/ 1892 h 1918"/>
              <a:gd name="T18" fmla="*/ 243 w 958"/>
              <a:gd name="T19" fmla="*/ 1843 h 1918"/>
              <a:gd name="T20" fmla="*/ 280 w 958"/>
              <a:gd name="T21" fmla="*/ 1840 h 1918"/>
              <a:gd name="T22" fmla="*/ 248 w 958"/>
              <a:gd name="T23" fmla="*/ 1858 h 1918"/>
              <a:gd name="T24" fmla="*/ 258 w 958"/>
              <a:gd name="T25" fmla="*/ 1913 h 1918"/>
              <a:gd name="T26" fmla="*/ 344 w 958"/>
              <a:gd name="T27" fmla="*/ 1902 h 1918"/>
              <a:gd name="T28" fmla="*/ 291 w 958"/>
              <a:gd name="T29" fmla="*/ 1871 h 1918"/>
              <a:gd name="T30" fmla="*/ 297 w 958"/>
              <a:gd name="T31" fmla="*/ 1878 h 1918"/>
              <a:gd name="T32" fmla="*/ 294 w 958"/>
              <a:gd name="T33" fmla="*/ 1887 h 1918"/>
              <a:gd name="T34" fmla="*/ 191 w 958"/>
              <a:gd name="T35" fmla="*/ 1858 h 1918"/>
              <a:gd name="T36" fmla="*/ 235 w 958"/>
              <a:gd name="T37" fmla="*/ 1830 h 1918"/>
              <a:gd name="T38" fmla="*/ 235 w 958"/>
              <a:gd name="T39" fmla="*/ 1858 h 1918"/>
              <a:gd name="T40" fmla="*/ 237 w 958"/>
              <a:gd name="T41" fmla="*/ 1824 h 1918"/>
              <a:gd name="T42" fmla="*/ 37 w 958"/>
              <a:gd name="T43" fmla="*/ 1890 h 1918"/>
              <a:gd name="T44" fmla="*/ 25 w 958"/>
              <a:gd name="T45" fmla="*/ 1852 h 1918"/>
              <a:gd name="T46" fmla="*/ 15 w 958"/>
              <a:gd name="T47" fmla="*/ 1885 h 1918"/>
              <a:gd name="T48" fmla="*/ 137 w 958"/>
              <a:gd name="T49" fmla="*/ 1727 h 1918"/>
              <a:gd name="T50" fmla="*/ 114 w 958"/>
              <a:gd name="T51" fmla="*/ 1290 h 1918"/>
              <a:gd name="T52" fmla="*/ 175 w 958"/>
              <a:gd name="T53" fmla="*/ 1288 h 1918"/>
              <a:gd name="T54" fmla="*/ 222 w 958"/>
              <a:gd name="T55" fmla="*/ 1213 h 1918"/>
              <a:gd name="T56" fmla="*/ 363 w 958"/>
              <a:gd name="T57" fmla="*/ 976 h 1918"/>
              <a:gd name="T58" fmla="*/ 375 w 958"/>
              <a:gd name="T59" fmla="*/ 50 h 1918"/>
              <a:gd name="T60" fmla="*/ 556 w 958"/>
              <a:gd name="T61" fmla="*/ 59 h 1918"/>
              <a:gd name="T62" fmla="*/ 557 w 958"/>
              <a:gd name="T63" fmla="*/ 234 h 1918"/>
              <a:gd name="T64" fmla="*/ 636 w 958"/>
              <a:gd name="T65" fmla="*/ 569 h 1918"/>
              <a:gd name="T66" fmla="*/ 732 w 958"/>
              <a:gd name="T67" fmla="*/ 847 h 1918"/>
              <a:gd name="T68" fmla="*/ 776 w 958"/>
              <a:gd name="T69" fmla="*/ 995 h 1918"/>
              <a:gd name="T70" fmla="*/ 844 w 958"/>
              <a:gd name="T71" fmla="*/ 1169 h 1918"/>
              <a:gd name="T72" fmla="*/ 856 w 958"/>
              <a:gd name="T73" fmla="*/ 1513 h 1918"/>
              <a:gd name="T74" fmla="*/ 691 w 958"/>
              <a:gd name="T75" fmla="*/ 1755 h 1918"/>
              <a:gd name="T76" fmla="*/ 607 w 958"/>
              <a:gd name="T77" fmla="*/ 1774 h 1918"/>
              <a:gd name="T78" fmla="*/ 554 w 958"/>
              <a:gd name="T79" fmla="*/ 1806 h 1918"/>
              <a:gd name="T80" fmla="*/ 468 w 958"/>
              <a:gd name="T81" fmla="*/ 1841 h 1918"/>
              <a:gd name="T82" fmla="*/ 388 w 958"/>
              <a:gd name="T83" fmla="*/ 1871 h 1918"/>
              <a:gd name="T84" fmla="*/ 325 w 958"/>
              <a:gd name="T85" fmla="*/ 1890 h 1918"/>
              <a:gd name="T86" fmla="*/ 279 w 958"/>
              <a:gd name="T87" fmla="*/ 1838 h 1918"/>
              <a:gd name="T88" fmla="*/ 190 w 958"/>
              <a:gd name="T89" fmla="*/ 1803 h 1918"/>
              <a:gd name="T90" fmla="*/ 142 w 958"/>
              <a:gd name="T91" fmla="*/ 1739 h 1918"/>
              <a:gd name="T92" fmla="*/ 147 w 958"/>
              <a:gd name="T93" fmla="*/ 1638 h 1918"/>
              <a:gd name="T94" fmla="*/ 138 w 958"/>
              <a:gd name="T95" fmla="*/ 1552 h 1918"/>
              <a:gd name="T96" fmla="*/ 104 w 958"/>
              <a:gd name="T97" fmla="*/ 1424 h 1918"/>
              <a:gd name="T98" fmla="*/ 129 w 958"/>
              <a:gd name="T99" fmla="*/ 1341 h 1918"/>
              <a:gd name="T100" fmla="*/ 170 w 958"/>
              <a:gd name="T101" fmla="*/ 1315 h 1918"/>
              <a:gd name="T102" fmla="*/ 210 w 958"/>
              <a:gd name="T103" fmla="*/ 1233 h 1918"/>
              <a:gd name="T104" fmla="*/ 270 w 958"/>
              <a:gd name="T105" fmla="*/ 1154 h 1918"/>
              <a:gd name="T106" fmla="*/ 338 w 958"/>
              <a:gd name="T107" fmla="*/ 1033 h 1918"/>
              <a:gd name="T108" fmla="*/ 394 w 958"/>
              <a:gd name="T109" fmla="*/ 931 h 1918"/>
              <a:gd name="T110" fmla="*/ 336 w 958"/>
              <a:gd name="T111" fmla="*/ 840 h 1918"/>
              <a:gd name="T112" fmla="*/ 252 w 958"/>
              <a:gd name="T113" fmla="*/ 606 h 1918"/>
              <a:gd name="T114" fmla="*/ 151 w 958"/>
              <a:gd name="T115" fmla="*/ 354 h 1918"/>
              <a:gd name="T116" fmla="*/ 34 w 958"/>
              <a:gd name="T117" fmla="*/ 220 h 1918"/>
              <a:gd name="T118" fmla="*/ 221 w 958"/>
              <a:gd name="T119" fmla="*/ 275 h 1918"/>
              <a:gd name="T120" fmla="*/ 333 w 958"/>
              <a:gd name="T121" fmla="*/ 242 h 1918"/>
              <a:gd name="T122" fmla="*/ 375 w 958"/>
              <a:gd name="T123" fmla="*/ 53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 255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3 w 958"/>
              <a:gd name="T5" fmla="*/ 1312 h 1918"/>
              <a:gd name="T6" fmla="*/ 140 w 958"/>
              <a:gd name="T7" fmla="*/ 1679 h 1918"/>
              <a:gd name="T8" fmla="*/ 200 w 958"/>
              <a:gd name="T9" fmla="*/ 1826 h 1918"/>
              <a:gd name="T10" fmla="*/ 154 w 958"/>
              <a:gd name="T11" fmla="*/ 1794 h 1918"/>
              <a:gd name="T12" fmla="*/ 170 w 958"/>
              <a:gd name="T13" fmla="*/ 1865 h 1918"/>
              <a:gd name="T14" fmla="*/ 200 w 958"/>
              <a:gd name="T15" fmla="*/ 1864 h 1918"/>
              <a:gd name="T16" fmla="*/ 64 w 958"/>
              <a:gd name="T17" fmla="*/ 1860 h 1918"/>
              <a:gd name="T18" fmla="*/ 235 w 958"/>
              <a:gd name="T19" fmla="*/ 1843 h 1918"/>
              <a:gd name="T20" fmla="*/ 241 w 958"/>
              <a:gd name="T21" fmla="*/ 1847 h 1918"/>
              <a:gd name="T22" fmla="*/ 280 w 958"/>
              <a:gd name="T23" fmla="*/ 1872 h 1918"/>
              <a:gd name="T24" fmla="*/ 283 w 958"/>
              <a:gd name="T25" fmla="*/ 1839 h 1918"/>
              <a:gd name="T26" fmla="*/ 258 w 958"/>
              <a:gd name="T27" fmla="*/ 1913 h 1918"/>
              <a:gd name="T28" fmla="*/ 535 w 958"/>
              <a:gd name="T29" fmla="*/ 1819 h 1918"/>
              <a:gd name="T30" fmla="*/ 286 w 958"/>
              <a:gd name="T31" fmla="*/ 1872 h 1918"/>
              <a:gd name="T32" fmla="*/ 303 w 958"/>
              <a:gd name="T33" fmla="*/ 1880 h 1918"/>
              <a:gd name="T34" fmla="*/ 315 w 958"/>
              <a:gd name="T35" fmla="*/ 1901 h 1918"/>
              <a:gd name="T36" fmla="*/ 180 w 958"/>
              <a:gd name="T37" fmla="*/ 1867 h 1918"/>
              <a:gd name="T38" fmla="*/ 241 w 958"/>
              <a:gd name="T39" fmla="*/ 1832 h 1918"/>
              <a:gd name="T40" fmla="*/ 237 w 958"/>
              <a:gd name="T41" fmla="*/ 1858 h 1918"/>
              <a:gd name="T42" fmla="*/ 242 w 958"/>
              <a:gd name="T43" fmla="*/ 1822 h 1918"/>
              <a:gd name="T44" fmla="*/ 34 w 958"/>
              <a:gd name="T45" fmla="*/ 1886 h 1918"/>
              <a:gd name="T46" fmla="*/ 23 w 958"/>
              <a:gd name="T47" fmla="*/ 1864 h 1918"/>
              <a:gd name="T48" fmla="*/ 0 w 958"/>
              <a:gd name="T49" fmla="*/ 1855 h 1918"/>
              <a:gd name="T50" fmla="*/ 135 w 958"/>
              <a:gd name="T51" fmla="*/ 1723 h 1918"/>
              <a:gd name="T52" fmla="*/ 119 w 958"/>
              <a:gd name="T53" fmla="*/ 1292 h 1918"/>
              <a:gd name="T54" fmla="*/ 170 w 958"/>
              <a:gd name="T55" fmla="*/ 1290 h 1918"/>
              <a:gd name="T56" fmla="*/ 222 w 958"/>
              <a:gd name="T57" fmla="*/ 1213 h 1918"/>
              <a:gd name="T58" fmla="*/ 372 w 958"/>
              <a:gd name="T59" fmla="*/ 970 h 1918"/>
              <a:gd name="T60" fmla="*/ 164 w 958"/>
              <a:gd name="T61" fmla="*/ 1615 h 1918"/>
              <a:gd name="T62" fmla="*/ 504 w 958"/>
              <a:gd name="T63" fmla="*/ 40 h 1918"/>
              <a:gd name="T64" fmla="*/ 549 w 958"/>
              <a:gd name="T65" fmla="*/ 215 h 1918"/>
              <a:gd name="T66" fmla="*/ 636 w 958"/>
              <a:gd name="T67" fmla="*/ 569 h 1918"/>
              <a:gd name="T68" fmla="*/ 726 w 958"/>
              <a:gd name="T69" fmla="*/ 865 h 1918"/>
              <a:gd name="T70" fmla="*/ 783 w 958"/>
              <a:gd name="T71" fmla="*/ 1013 h 1918"/>
              <a:gd name="T72" fmla="*/ 878 w 958"/>
              <a:gd name="T73" fmla="*/ 1189 h 1918"/>
              <a:gd name="T74" fmla="*/ 829 w 958"/>
              <a:gd name="T75" fmla="*/ 1554 h 1918"/>
              <a:gd name="T76" fmla="*/ 661 w 958"/>
              <a:gd name="T77" fmla="*/ 1745 h 1918"/>
              <a:gd name="T78" fmla="*/ 581 w 958"/>
              <a:gd name="T79" fmla="*/ 1778 h 1918"/>
              <a:gd name="T80" fmla="*/ 530 w 958"/>
              <a:gd name="T81" fmla="*/ 1812 h 1918"/>
              <a:gd name="T82" fmla="*/ 436 w 958"/>
              <a:gd name="T83" fmla="*/ 1866 h 1918"/>
              <a:gd name="T84" fmla="*/ 341 w 958"/>
              <a:gd name="T85" fmla="*/ 1894 h 1918"/>
              <a:gd name="T86" fmla="*/ 294 w 958"/>
              <a:gd name="T87" fmla="*/ 1867 h 1918"/>
              <a:gd name="T88" fmla="*/ 233 w 958"/>
              <a:gd name="T89" fmla="*/ 1821 h 1918"/>
              <a:gd name="T90" fmla="*/ 153 w 958"/>
              <a:gd name="T91" fmla="*/ 1782 h 1918"/>
              <a:gd name="T92" fmla="*/ 151 w 958"/>
              <a:gd name="T93" fmla="*/ 1677 h 1918"/>
              <a:gd name="T94" fmla="*/ 148 w 958"/>
              <a:gd name="T95" fmla="*/ 1580 h 1918"/>
              <a:gd name="T96" fmla="*/ 106 w 958"/>
              <a:gd name="T97" fmla="*/ 1450 h 1918"/>
              <a:gd name="T98" fmla="*/ 128 w 958"/>
              <a:gd name="T99" fmla="*/ 1354 h 1918"/>
              <a:gd name="T100" fmla="*/ 164 w 958"/>
              <a:gd name="T101" fmla="*/ 1319 h 1918"/>
              <a:gd name="T102" fmla="*/ 205 w 958"/>
              <a:gd name="T103" fmla="*/ 1244 h 1918"/>
              <a:gd name="T104" fmla="*/ 270 w 958"/>
              <a:gd name="T105" fmla="*/ 1154 h 1918"/>
              <a:gd name="T106" fmla="*/ 342 w 958"/>
              <a:gd name="T107" fmla="*/ 1024 h 1918"/>
              <a:gd name="T108" fmla="*/ 394 w 958"/>
              <a:gd name="T109" fmla="*/ 919 h 1918"/>
              <a:gd name="T110" fmla="*/ 332 w 958"/>
              <a:gd name="T111" fmla="*/ 825 h 1918"/>
              <a:gd name="T112" fmla="*/ 224 w 958"/>
              <a:gd name="T113" fmla="*/ 525 h 1918"/>
              <a:gd name="T114" fmla="*/ 75 w 958"/>
              <a:gd name="T115" fmla="*/ 307 h 1918"/>
              <a:gd name="T116" fmla="*/ 87 w 958"/>
              <a:gd name="T117" fmla="*/ 217 h 1918"/>
              <a:gd name="T118" fmla="*/ 269 w 958"/>
              <a:gd name="T119" fmla="*/ 290 h 1918"/>
              <a:gd name="T120" fmla="*/ 346 w 958"/>
              <a:gd name="T121" fmla="*/ 154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lnTo>
                  <a:pt x="187" y="1287"/>
                </a:ln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lnTo>
                  <a:pt x="236" y="1202"/>
                </a:ln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lnTo>
                  <a:pt x="136" y="1307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lnTo>
                  <a:pt x="125" y="1345"/>
                </a:ln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lnTo>
                  <a:pt x="108" y="1358"/>
                </a:ln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lnTo>
                  <a:pt x="200" y="1808"/>
                </a:ln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lnTo>
                  <a:pt x="194" y="1811"/>
                </a:ln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lnTo>
                  <a:pt x="154" y="1794"/>
                </a:ln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lnTo>
                  <a:pt x="170" y="1865"/>
                </a:ln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lnTo>
                  <a:pt x="203" y="1831"/>
                </a:ln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lnTo>
                  <a:pt x="202" y="1861"/>
                </a:ln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lnTo>
                  <a:pt x="142" y="1789"/>
                </a:ln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lnTo>
                  <a:pt x="64" y="1860"/>
                </a:ln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lnTo>
                  <a:pt x="63" y="1898"/>
                </a:ln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lnTo>
                  <a:pt x="81" y="1892"/>
                </a:ln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lnTo>
                  <a:pt x="235" y="1843"/>
                </a:ln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lnTo>
                  <a:pt x="255" y="1855"/>
                </a:ln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lnTo>
                  <a:pt x="283" y="1839"/>
                </a:ln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lnTo>
                  <a:pt x="315" y="1887"/>
                </a:ln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lnTo>
                  <a:pt x="258" y="1913"/>
                </a:ln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lnTo>
                  <a:pt x="344" y="1902"/>
                </a:ln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lnTo>
                  <a:pt x="535" y="1819"/>
                </a:ln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lnTo>
                  <a:pt x="291" y="1871"/>
                </a:ln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lnTo>
                  <a:pt x="303" y="1880"/>
                </a:ln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lnTo>
                  <a:pt x="300" y="1888"/>
                </a:ln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lnTo>
                  <a:pt x="315" y="1901"/>
                </a:ln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lnTo>
                  <a:pt x="191" y="1858"/>
                </a:ln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lnTo>
                  <a:pt x="150" y="1858"/>
                </a:ln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lnTo>
                  <a:pt x="235" y="1830"/>
                </a:ln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lnTo>
                  <a:pt x="238" y="1858"/>
                </a:ln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lnTo>
                  <a:pt x="245" y="1828"/>
                </a:ln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lnTo>
                  <a:pt x="96" y="1851"/>
                </a:ln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lnTo>
                  <a:pt x="46" y="1887"/>
                </a:ln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lnTo>
                  <a:pt x="53" y="1855"/>
                </a:ln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lnTo>
                  <a:pt x="137" y="1727"/>
                </a:ln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lnTo>
                  <a:pt x="119" y="1292"/>
                </a:ln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lnTo>
                  <a:pt x="144" y="1303"/>
                </a:ln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lnTo>
                  <a:pt x="173" y="1282"/>
                </a:ln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lnTo>
                  <a:pt x="239" y="1185"/>
                </a:ln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lnTo>
                  <a:pt x="227" y="1214"/>
                </a:ln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lnTo>
                  <a:pt x="377" y="959"/>
                </a:ln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lnTo>
                  <a:pt x="371" y="953"/>
                </a:ln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lnTo>
                  <a:pt x="164" y="1615"/>
                </a:ln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lnTo>
                  <a:pt x="375" y="5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 256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29 w 570"/>
              <a:gd name="T3" fmla="*/ 136 h 371"/>
              <a:gd name="T4" fmla="*/ 117 w 570"/>
              <a:gd name="T5" fmla="*/ 148 h 371"/>
              <a:gd name="T6" fmla="*/ 39 w 570"/>
              <a:gd name="T7" fmla="*/ 166 h 371"/>
              <a:gd name="T8" fmla="*/ 74 w 570"/>
              <a:gd name="T9" fmla="*/ 184 h 371"/>
              <a:gd name="T10" fmla="*/ 91 w 570"/>
              <a:gd name="T11" fmla="*/ 177 h 371"/>
              <a:gd name="T12" fmla="*/ 93 w 570"/>
              <a:gd name="T13" fmla="*/ 150 h 371"/>
              <a:gd name="T14" fmla="*/ 63 w 570"/>
              <a:gd name="T15" fmla="*/ 132 h 371"/>
              <a:gd name="T16" fmla="*/ 23 w 570"/>
              <a:gd name="T17" fmla="*/ 166 h 371"/>
              <a:gd name="T18" fmla="*/ 116 w 570"/>
              <a:gd name="T19" fmla="*/ 227 h 371"/>
              <a:gd name="T20" fmla="*/ 74 w 570"/>
              <a:gd name="T21" fmla="*/ 219 h 371"/>
              <a:gd name="T22" fmla="*/ 44 w 570"/>
              <a:gd name="T23" fmla="*/ 222 h 371"/>
              <a:gd name="T24" fmla="*/ 22 w 570"/>
              <a:gd name="T25" fmla="*/ 242 h 371"/>
              <a:gd name="T26" fmla="*/ 3 w 570"/>
              <a:gd name="T27" fmla="*/ 239 h 371"/>
              <a:gd name="T28" fmla="*/ 10 w 570"/>
              <a:gd name="T29" fmla="*/ 286 h 371"/>
              <a:gd name="T30" fmla="*/ 23 w 570"/>
              <a:gd name="T31" fmla="*/ 315 h 371"/>
              <a:gd name="T32" fmla="*/ 22 w 570"/>
              <a:gd name="T33" fmla="*/ 345 h 371"/>
              <a:gd name="T34" fmla="*/ 44 w 570"/>
              <a:gd name="T35" fmla="*/ 293 h 371"/>
              <a:gd name="T36" fmla="*/ 87 w 570"/>
              <a:gd name="T37" fmla="*/ 274 h 371"/>
              <a:gd name="T38" fmla="*/ 114 w 570"/>
              <a:gd name="T39" fmla="*/ 240 h 371"/>
              <a:gd name="T40" fmla="*/ 132 w 570"/>
              <a:gd name="T41" fmla="*/ 235 h 371"/>
              <a:gd name="T42" fmla="*/ 113 w 570"/>
              <a:gd name="T43" fmla="*/ 211 h 371"/>
              <a:gd name="T44" fmla="*/ 139 w 570"/>
              <a:gd name="T45" fmla="*/ 217 h 371"/>
              <a:gd name="T46" fmla="*/ 549 w 570"/>
              <a:gd name="T47" fmla="*/ 259 h 371"/>
              <a:gd name="T48" fmla="*/ 532 w 570"/>
              <a:gd name="T49" fmla="*/ 203 h 371"/>
              <a:gd name="T50" fmla="*/ 538 w 570"/>
              <a:gd name="T51" fmla="*/ 44 h 371"/>
              <a:gd name="T52" fmla="*/ 561 w 570"/>
              <a:gd name="T53" fmla="*/ 22 h 371"/>
              <a:gd name="T54" fmla="*/ 543 w 570"/>
              <a:gd name="T55" fmla="*/ 9 h 371"/>
              <a:gd name="T56" fmla="*/ 446 w 570"/>
              <a:gd name="T57" fmla="*/ 22 h 371"/>
              <a:gd name="T58" fmla="*/ 391 w 570"/>
              <a:gd name="T59" fmla="*/ 9 h 371"/>
              <a:gd name="T60" fmla="*/ 356 w 570"/>
              <a:gd name="T61" fmla="*/ 3 h 371"/>
              <a:gd name="T62" fmla="*/ 330 w 570"/>
              <a:gd name="T63" fmla="*/ 5 h 371"/>
              <a:gd name="T64" fmla="*/ 321 w 570"/>
              <a:gd name="T65" fmla="*/ 13 h 371"/>
              <a:gd name="T66" fmla="*/ 315 w 570"/>
              <a:gd name="T67" fmla="*/ 24 h 371"/>
              <a:gd name="T68" fmla="*/ 278 w 570"/>
              <a:gd name="T69" fmla="*/ 37 h 371"/>
              <a:gd name="T70" fmla="*/ 250 w 570"/>
              <a:gd name="T71" fmla="*/ 37 h 371"/>
              <a:gd name="T72" fmla="*/ 200 w 570"/>
              <a:gd name="T73" fmla="*/ 59 h 371"/>
              <a:gd name="T74" fmla="*/ 185 w 570"/>
              <a:gd name="T75" fmla="*/ 66 h 371"/>
              <a:gd name="T76" fmla="*/ 166 w 570"/>
              <a:gd name="T77" fmla="*/ 83 h 371"/>
              <a:gd name="T78" fmla="*/ 140 w 570"/>
              <a:gd name="T79" fmla="*/ 107 h 371"/>
              <a:gd name="T80" fmla="*/ 154 w 570"/>
              <a:gd name="T81" fmla="*/ 136 h 371"/>
              <a:gd name="T82" fmla="*/ 146 w 570"/>
              <a:gd name="T83" fmla="*/ 172 h 371"/>
              <a:gd name="T84" fmla="*/ 161 w 570"/>
              <a:gd name="T85" fmla="*/ 185 h 371"/>
              <a:gd name="T86" fmla="*/ 154 w 570"/>
              <a:gd name="T87" fmla="*/ 220 h 371"/>
              <a:gd name="T88" fmla="*/ 177 w 570"/>
              <a:gd name="T89" fmla="*/ 249 h 371"/>
              <a:gd name="T90" fmla="*/ 211 w 570"/>
              <a:gd name="T91" fmla="*/ 268 h 371"/>
              <a:gd name="T92" fmla="*/ 238 w 570"/>
              <a:gd name="T93" fmla="*/ 241 h 371"/>
              <a:gd name="T94" fmla="*/ 248 w 570"/>
              <a:gd name="T95" fmla="*/ 273 h 371"/>
              <a:gd name="T96" fmla="*/ 255 w 570"/>
              <a:gd name="T97" fmla="*/ 319 h 371"/>
              <a:gd name="T98" fmla="*/ 334 w 570"/>
              <a:gd name="T99" fmla="*/ 292 h 371"/>
              <a:gd name="T100" fmla="*/ 391 w 570"/>
              <a:gd name="T101" fmla="*/ 319 h 371"/>
              <a:gd name="T102" fmla="*/ 421 w 570"/>
              <a:gd name="T103" fmla="*/ 340 h 371"/>
              <a:gd name="T104" fmla="*/ 468 w 570"/>
              <a:gd name="T105" fmla="*/ 365 h 371"/>
              <a:gd name="T106" fmla="*/ 505 w 570"/>
              <a:gd name="T107" fmla="*/ 352 h 371"/>
              <a:gd name="T108" fmla="*/ 545 w 570"/>
              <a:gd name="T109" fmla="*/ 321 h 371"/>
              <a:gd name="T110" fmla="*/ 557 w 570"/>
              <a:gd name="T111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 257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31 w 570"/>
              <a:gd name="T3" fmla="*/ 144 h 371"/>
              <a:gd name="T4" fmla="*/ 113 w 570"/>
              <a:gd name="T5" fmla="*/ 144 h 371"/>
              <a:gd name="T6" fmla="*/ 30 w 570"/>
              <a:gd name="T7" fmla="*/ 168 h 371"/>
              <a:gd name="T8" fmla="*/ 65 w 570"/>
              <a:gd name="T9" fmla="*/ 198 h 371"/>
              <a:gd name="T10" fmla="*/ 85 w 570"/>
              <a:gd name="T11" fmla="*/ 181 h 371"/>
              <a:gd name="T12" fmla="*/ 101 w 570"/>
              <a:gd name="T13" fmla="*/ 164 h 371"/>
              <a:gd name="T14" fmla="*/ 79 w 570"/>
              <a:gd name="T15" fmla="*/ 144 h 371"/>
              <a:gd name="T16" fmla="*/ 34 w 570"/>
              <a:gd name="T17" fmla="*/ 155 h 371"/>
              <a:gd name="T18" fmla="*/ 132 w 570"/>
              <a:gd name="T19" fmla="*/ 235 h 371"/>
              <a:gd name="T20" fmla="*/ 105 w 570"/>
              <a:gd name="T21" fmla="*/ 218 h 371"/>
              <a:gd name="T22" fmla="*/ 64 w 570"/>
              <a:gd name="T23" fmla="*/ 213 h 371"/>
              <a:gd name="T24" fmla="*/ 39 w 570"/>
              <a:gd name="T25" fmla="*/ 232 h 371"/>
              <a:gd name="T26" fmla="*/ 21 w 570"/>
              <a:gd name="T27" fmla="*/ 251 h 371"/>
              <a:gd name="T28" fmla="*/ 6 w 570"/>
              <a:gd name="T29" fmla="*/ 250 h 371"/>
              <a:gd name="T30" fmla="*/ 27 w 570"/>
              <a:gd name="T31" fmla="*/ 297 h 371"/>
              <a:gd name="T32" fmla="*/ 22 w 570"/>
              <a:gd name="T33" fmla="*/ 317 h 371"/>
              <a:gd name="T34" fmla="*/ 38 w 570"/>
              <a:gd name="T35" fmla="*/ 317 h 371"/>
              <a:gd name="T36" fmla="*/ 65 w 570"/>
              <a:gd name="T37" fmla="*/ 281 h 371"/>
              <a:gd name="T38" fmla="*/ 103 w 570"/>
              <a:gd name="T39" fmla="*/ 258 h 371"/>
              <a:gd name="T40" fmla="*/ 125 w 570"/>
              <a:gd name="T41" fmla="*/ 237 h 371"/>
              <a:gd name="T42" fmla="*/ 124 w 570"/>
              <a:gd name="T43" fmla="*/ 198 h 371"/>
              <a:gd name="T44" fmla="*/ 114 w 570"/>
              <a:gd name="T45" fmla="*/ 214 h 371"/>
              <a:gd name="T46" fmla="*/ 124 w 570"/>
              <a:gd name="T47" fmla="*/ 198 h 371"/>
              <a:gd name="T48" fmla="*/ 549 w 570"/>
              <a:gd name="T49" fmla="*/ 259 h 371"/>
              <a:gd name="T50" fmla="*/ 532 w 570"/>
              <a:gd name="T51" fmla="*/ 203 h 371"/>
              <a:gd name="T52" fmla="*/ 538 w 570"/>
              <a:gd name="T53" fmla="*/ 44 h 371"/>
              <a:gd name="T54" fmla="*/ 561 w 570"/>
              <a:gd name="T55" fmla="*/ 22 h 371"/>
              <a:gd name="T56" fmla="*/ 543 w 570"/>
              <a:gd name="T57" fmla="*/ 9 h 371"/>
              <a:gd name="T58" fmla="*/ 446 w 570"/>
              <a:gd name="T59" fmla="*/ 22 h 371"/>
              <a:gd name="T60" fmla="*/ 391 w 570"/>
              <a:gd name="T61" fmla="*/ 9 h 371"/>
              <a:gd name="T62" fmla="*/ 356 w 570"/>
              <a:gd name="T63" fmla="*/ 3 h 371"/>
              <a:gd name="T64" fmla="*/ 330 w 570"/>
              <a:gd name="T65" fmla="*/ 5 h 371"/>
              <a:gd name="T66" fmla="*/ 321 w 570"/>
              <a:gd name="T67" fmla="*/ 13 h 371"/>
              <a:gd name="T68" fmla="*/ 315 w 570"/>
              <a:gd name="T69" fmla="*/ 24 h 371"/>
              <a:gd name="T70" fmla="*/ 278 w 570"/>
              <a:gd name="T71" fmla="*/ 37 h 371"/>
              <a:gd name="T72" fmla="*/ 250 w 570"/>
              <a:gd name="T73" fmla="*/ 37 h 371"/>
              <a:gd name="T74" fmla="*/ 200 w 570"/>
              <a:gd name="T75" fmla="*/ 59 h 371"/>
              <a:gd name="T76" fmla="*/ 185 w 570"/>
              <a:gd name="T77" fmla="*/ 66 h 371"/>
              <a:gd name="T78" fmla="*/ 166 w 570"/>
              <a:gd name="T79" fmla="*/ 83 h 371"/>
              <a:gd name="T80" fmla="*/ 140 w 570"/>
              <a:gd name="T81" fmla="*/ 107 h 371"/>
              <a:gd name="T82" fmla="*/ 154 w 570"/>
              <a:gd name="T83" fmla="*/ 136 h 371"/>
              <a:gd name="T84" fmla="*/ 146 w 570"/>
              <a:gd name="T85" fmla="*/ 172 h 371"/>
              <a:gd name="T86" fmla="*/ 161 w 570"/>
              <a:gd name="T87" fmla="*/ 185 h 371"/>
              <a:gd name="T88" fmla="*/ 154 w 570"/>
              <a:gd name="T89" fmla="*/ 220 h 371"/>
              <a:gd name="T90" fmla="*/ 177 w 570"/>
              <a:gd name="T91" fmla="*/ 249 h 371"/>
              <a:gd name="T92" fmla="*/ 211 w 570"/>
              <a:gd name="T93" fmla="*/ 268 h 371"/>
              <a:gd name="T94" fmla="*/ 238 w 570"/>
              <a:gd name="T95" fmla="*/ 241 h 371"/>
              <a:gd name="T96" fmla="*/ 248 w 570"/>
              <a:gd name="T97" fmla="*/ 273 h 371"/>
              <a:gd name="T98" fmla="*/ 255 w 570"/>
              <a:gd name="T99" fmla="*/ 319 h 371"/>
              <a:gd name="T100" fmla="*/ 334 w 570"/>
              <a:gd name="T101" fmla="*/ 292 h 371"/>
              <a:gd name="T102" fmla="*/ 391 w 570"/>
              <a:gd name="T103" fmla="*/ 319 h 371"/>
              <a:gd name="T104" fmla="*/ 421 w 570"/>
              <a:gd name="T105" fmla="*/ 340 h 371"/>
              <a:gd name="T106" fmla="*/ 468 w 570"/>
              <a:gd name="T107" fmla="*/ 365 h 371"/>
              <a:gd name="T108" fmla="*/ 505 w 570"/>
              <a:gd name="T109" fmla="*/ 352 h 371"/>
              <a:gd name="T110" fmla="*/ 545 w 570"/>
              <a:gd name="T111" fmla="*/ 321 h 371"/>
              <a:gd name="T112" fmla="*/ 557 w 570"/>
              <a:gd name="T113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lnTo>
                  <a:pt x="199" y="286"/>
                </a:ln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lnTo>
                  <a:pt x="117" y="148"/>
                </a:ln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lnTo>
                  <a:pt x="23" y="166"/>
                </a:ln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lnTo>
                  <a:pt x="132" y="235"/>
                </a:ln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lnTo>
                  <a:pt x="124" y="198"/>
                </a:ln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lnTo>
                  <a:pt x="557" y="27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4" name="Freeform 258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63 w 706"/>
              <a:gd name="T1" fmla="*/ 394 h 578"/>
              <a:gd name="T2" fmla="*/ 432 w 706"/>
              <a:gd name="T3" fmla="*/ 450 h 578"/>
              <a:gd name="T4" fmla="*/ 385 w 706"/>
              <a:gd name="T5" fmla="*/ 503 h 578"/>
              <a:gd name="T6" fmla="*/ 335 w 706"/>
              <a:gd name="T7" fmla="*/ 459 h 578"/>
              <a:gd name="T8" fmla="*/ 307 w 706"/>
              <a:gd name="T9" fmla="*/ 392 h 578"/>
              <a:gd name="T10" fmla="*/ 319 w 706"/>
              <a:gd name="T11" fmla="*/ 366 h 578"/>
              <a:gd name="T12" fmla="*/ 369 w 706"/>
              <a:gd name="T13" fmla="*/ 334 h 578"/>
              <a:gd name="T14" fmla="*/ 371 w 706"/>
              <a:gd name="T15" fmla="*/ 374 h 578"/>
              <a:gd name="T16" fmla="*/ 387 w 706"/>
              <a:gd name="T17" fmla="*/ 378 h 578"/>
              <a:gd name="T18" fmla="*/ 400 w 706"/>
              <a:gd name="T19" fmla="*/ 338 h 578"/>
              <a:gd name="T20" fmla="*/ 449 w 706"/>
              <a:gd name="T21" fmla="*/ 343 h 578"/>
              <a:gd name="T22" fmla="*/ 386 w 706"/>
              <a:gd name="T23" fmla="*/ 338 h 578"/>
              <a:gd name="T24" fmla="*/ 385 w 706"/>
              <a:gd name="T25" fmla="*/ 516 h 578"/>
              <a:gd name="T26" fmla="*/ 373 w 706"/>
              <a:gd name="T27" fmla="*/ 578 h 578"/>
              <a:gd name="T28" fmla="*/ 365 w 706"/>
              <a:gd name="T29" fmla="*/ 504 h 578"/>
              <a:gd name="T30" fmla="*/ 428 w 706"/>
              <a:gd name="T31" fmla="*/ 496 h 578"/>
              <a:gd name="T32" fmla="*/ 403 w 706"/>
              <a:gd name="T33" fmla="*/ 507 h 578"/>
              <a:gd name="T34" fmla="*/ 225 w 706"/>
              <a:gd name="T35" fmla="*/ 22 h 578"/>
              <a:gd name="T36" fmla="*/ 273 w 706"/>
              <a:gd name="T37" fmla="*/ 90 h 578"/>
              <a:gd name="T38" fmla="*/ 176 w 706"/>
              <a:gd name="T39" fmla="*/ 116 h 578"/>
              <a:gd name="T40" fmla="*/ 86 w 706"/>
              <a:gd name="T41" fmla="*/ 126 h 578"/>
              <a:gd name="T42" fmla="*/ 60 w 706"/>
              <a:gd name="T43" fmla="*/ 176 h 578"/>
              <a:gd name="T44" fmla="*/ 88 w 706"/>
              <a:gd name="T45" fmla="*/ 92 h 578"/>
              <a:gd name="T46" fmla="*/ 195 w 706"/>
              <a:gd name="T47" fmla="*/ 52 h 578"/>
              <a:gd name="T48" fmla="*/ 225 w 706"/>
              <a:gd name="T49" fmla="*/ 22 h 578"/>
              <a:gd name="T50" fmla="*/ 107 w 706"/>
              <a:gd name="T51" fmla="*/ 128 h 578"/>
              <a:gd name="T52" fmla="*/ 70 w 706"/>
              <a:gd name="T53" fmla="*/ 159 h 578"/>
              <a:gd name="T54" fmla="*/ 105 w 706"/>
              <a:gd name="T55" fmla="*/ 126 h 578"/>
              <a:gd name="T56" fmla="*/ 25 w 706"/>
              <a:gd name="T57" fmla="*/ 387 h 578"/>
              <a:gd name="T58" fmla="*/ 25 w 706"/>
              <a:gd name="T59" fmla="*/ 446 h 578"/>
              <a:gd name="T60" fmla="*/ 182 w 706"/>
              <a:gd name="T61" fmla="*/ 389 h 578"/>
              <a:gd name="T62" fmla="*/ 241 w 706"/>
              <a:gd name="T63" fmla="*/ 399 h 578"/>
              <a:gd name="T64" fmla="*/ 251 w 706"/>
              <a:gd name="T65" fmla="*/ 408 h 578"/>
              <a:gd name="T66" fmla="*/ 194 w 706"/>
              <a:gd name="T67" fmla="*/ 466 h 578"/>
              <a:gd name="T68" fmla="*/ 161 w 706"/>
              <a:gd name="T69" fmla="*/ 397 h 578"/>
              <a:gd name="T70" fmla="*/ 249 w 706"/>
              <a:gd name="T71" fmla="*/ 332 h 578"/>
              <a:gd name="T72" fmla="*/ 236 w 706"/>
              <a:gd name="T73" fmla="*/ 484 h 578"/>
              <a:gd name="T74" fmla="*/ 274 w 706"/>
              <a:gd name="T75" fmla="*/ 469 h 578"/>
              <a:gd name="T76" fmla="*/ 274 w 706"/>
              <a:gd name="T77" fmla="*/ 529 h 578"/>
              <a:gd name="T78" fmla="*/ 358 w 706"/>
              <a:gd name="T79" fmla="*/ 530 h 578"/>
              <a:gd name="T80" fmla="*/ 214 w 706"/>
              <a:gd name="T81" fmla="*/ 507 h 578"/>
              <a:gd name="T82" fmla="*/ 701 w 706"/>
              <a:gd name="T83" fmla="*/ 485 h 578"/>
              <a:gd name="T84" fmla="*/ 153 w 706"/>
              <a:gd name="T85" fmla="*/ 475 h 578"/>
              <a:gd name="T86" fmla="*/ 171 w 706"/>
              <a:gd name="T87" fmla="*/ 506 h 578"/>
              <a:gd name="T88" fmla="*/ 238 w 706"/>
              <a:gd name="T89" fmla="*/ 129 h 578"/>
              <a:gd name="T90" fmla="*/ 228 w 706"/>
              <a:gd name="T91" fmla="*/ 220 h 578"/>
              <a:gd name="T92" fmla="*/ 280 w 706"/>
              <a:gd name="T93" fmla="*/ 269 h 578"/>
              <a:gd name="T94" fmla="*/ 241 w 706"/>
              <a:gd name="T95" fmla="*/ 257 h 578"/>
              <a:gd name="T96" fmla="*/ 194 w 706"/>
              <a:gd name="T97" fmla="*/ 335 h 578"/>
              <a:gd name="T98" fmla="*/ 156 w 706"/>
              <a:gd name="T99" fmla="*/ 396 h 578"/>
              <a:gd name="T100" fmla="*/ 154 w 706"/>
              <a:gd name="T101" fmla="*/ 503 h 578"/>
              <a:gd name="T102" fmla="*/ 59 w 706"/>
              <a:gd name="T103" fmla="*/ 488 h 578"/>
              <a:gd name="T104" fmla="*/ 47 w 706"/>
              <a:gd name="T105" fmla="*/ 394 h 578"/>
              <a:gd name="T106" fmla="*/ 9 w 706"/>
              <a:gd name="T107" fmla="*/ 329 h 578"/>
              <a:gd name="T108" fmla="*/ 17 w 706"/>
              <a:gd name="T109" fmla="*/ 262 h 578"/>
              <a:gd name="T110" fmla="*/ 70 w 706"/>
              <a:gd name="T111" fmla="*/ 201 h 578"/>
              <a:gd name="T112" fmla="*/ 113 w 706"/>
              <a:gd name="T113" fmla="*/ 153 h 578"/>
              <a:gd name="T114" fmla="*/ 140 w 706"/>
              <a:gd name="T115" fmla="*/ 196 h 578"/>
              <a:gd name="T116" fmla="*/ 163 w 706"/>
              <a:gd name="T117" fmla="*/ 117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 259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56 w 706"/>
              <a:gd name="T1" fmla="*/ 385 h 578"/>
              <a:gd name="T2" fmla="*/ 429 w 706"/>
              <a:gd name="T3" fmla="*/ 435 h 578"/>
              <a:gd name="T4" fmla="*/ 390 w 706"/>
              <a:gd name="T5" fmla="*/ 507 h 578"/>
              <a:gd name="T6" fmla="*/ 345 w 706"/>
              <a:gd name="T7" fmla="*/ 463 h 578"/>
              <a:gd name="T8" fmla="*/ 304 w 706"/>
              <a:gd name="T9" fmla="*/ 399 h 578"/>
              <a:gd name="T10" fmla="*/ 312 w 706"/>
              <a:gd name="T11" fmla="*/ 371 h 578"/>
              <a:gd name="T12" fmla="*/ 363 w 706"/>
              <a:gd name="T13" fmla="*/ 329 h 578"/>
              <a:gd name="T14" fmla="*/ 373 w 706"/>
              <a:gd name="T15" fmla="*/ 371 h 578"/>
              <a:gd name="T16" fmla="*/ 392 w 706"/>
              <a:gd name="T17" fmla="*/ 372 h 578"/>
              <a:gd name="T18" fmla="*/ 400 w 706"/>
              <a:gd name="T19" fmla="*/ 341 h 578"/>
              <a:gd name="T20" fmla="*/ 449 w 706"/>
              <a:gd name="T21" fmla="*/ 341 h 578"/>
              <a:gd name="T22" fmla="*/ 391 w 706"/>
              <a:gd name="T23" fmla="*/ 347 h 578"/>
              <a:gd name="T24" fmla="*/ 382 w 706"/>
              <a:gd name="T25" fmla="*/ 509 h 578"/>
              <a:gd name="T26" fmla="*/ 376 w 706"/>
              <a:gd name="T27" fmla="*/ 559 h 578"/>
              <a:gd name="T28" fmla="*/ 360 w 706"/>
              <a:gd name="T29" fmla="*/ 529 h 578"/>
              <a:gd name="T30" fmla="*/ 410 w 706"/>
              <a:gd name="T31" fmla="*/ 503 h 578"/>
              <a:gd name="T32" fmla="*/ 426 w 706"/>
              <a:gd name="T33" fmla="*/ 511 h 578"/>
              <a:gd name="T34" fmla="*/ 426 w 706"/>
              <a:gd name="T35" fmla="*/ 511 h 578"/>
              <a:gd name="T36" fmla="*/ 261 w 706"/>
              <a:gd name="T37" fmla="*/ 16 h 578"/>
              <a:gd name="T38" fmla="*/ 245 w 706"/>
              <a:gd name="T39" fmla="*/ 129 h 578"/>
              <a:gd name="T40" fmla="*/ 144 w 706"/>
              <a:gd name="T41" fmla="*/ 120 h 578"/>
              <a:gd name="T42" fmla="*/ 61 w 706"/>
              <a:gd name="T43" fmla="*/ 164 h 578"/>
              <a:gd name="T44" fmla="*/ 53 w 706"/>
              <a:gd name="T45" fmla="*/ 168 h 578"/>
              <a:gd name="T46" fmla="*/ 116 w 706"/>
              <a:gd name="T47" fmla="*/ 89 h 578"/>
              <a:gd name="T48" fmla="*/ 225 w 706"/>
              <a:gd name="T49" fmla="*/ 22 h 578"/>
              <a:gd name="T50" fmla="*/ 225 w 706"/>
              <a:gd name="T51" fmla="*/ 21 h 578"/>
              <a:gd name="T52" fmla="*/ 107 w 706"/>
              <a:gd name="T53" fmla="*/ 128 h 578"/>
              <a:gd name="T54" fmla="*/ 70 w 706"/>
              <a:gd name="T55" fmla="*/ 159 h 578"/>
              <a:gd name="T56" fmla="*/ 105 w 706"/>
              <a:gd name="T57" fmla="*/ 126 h 578"/>
              <a:gd name="T58" fmla="*/ 32 w 706"/>
              <a:gd name="T59" fmla="*/ 389 h 578"/>
              <a:gd name="T60" fmla="*/ 31 w 706"/>
              <a:gd name="T61" fmla="*/ 462 h 578"/>
              <a:gd name="T62" fmla="*/ 175 w 706"/>
              <a:gd name="T63" fmla="*/ 386 h 578"/>
              <a:gd name="T64" fmla="*/ 237 w 706"/>
              <a:gd name="T65" fmla="*/ 387 h 578"/>
              <a:gd name="T66" fmla="*/ 253 w 706"/>
              <a:gd name="T67" fmla="*/ 405 h 578"/>
              <a:gd name="T68" fmla="*/ 258 w 706"/>
              <a:gd name="T69" fmla="*/ 474 h 578"/>
              <a:gd name="T70" fmla="*/ 170 w 706"/>
              <a:gd name="T71" fmla="*/ 410 h 578"/>
              <a:gd name="T72" fmla="*/ 260 w 706"/>
              <a:gd name="T73" fmla="*/ 332 h 578"/>
              <a:gd name="T74" fmla="*/ 243 w 706"/>
              <a:gd name="T75" fmla="*/ 482 h 578"/>
              <a:gd name="T76" fmla="*/ 236 w 706"/>
              <a:gd name="T77" fmla="*/ 492 h 578"/>
              <a:gd name="T78" fmla="*/ 262 w 706"/>
              <a:gd name="T79" fmla="*/ 501 h 578"/>
              <a:gd name="T80" fmla="*/ 285 w 706"/>
              <a:gd name="T81" fmla="*/ 519 h 578"/>
              <a:gd name="T82" fmla="*/ 365 w 706"/>
              <a:gd name="T83" fmla="*/ 540 h 578"/>
              <a:gd name="T84" fmla="*/ 214 w 706"/>
              <a:gd name="T85" fmla="*/ 507 h 578"/>
              <a:gd name="T86" fmla="*/ 701 w 706"/>
              <a:gd name="T87" fmla="*/ 485 h 578"/>
              <a:gd name="T88" fmla="*/ 701 w 706"/>
              <a:gd name="T89" fmla="*/ 485 h 578"/>
              <a:gd name="T90" fmla="*/ 174 w 706"/>
              <a:gd name="T91" fmla="*/ 507 h 578"/>
              <a:gd name="T92" fmla="*/ 71 w 706"/>
              <a:gd name="T93" fmla="*/ 193 h 578"/>
              <a:gd name="T94" fmla="*/ 246 w 706"/>
              <a:gd name="T95" fmla="*/ 191 h 578"/>
              <a:gd name="T96" fmla="*/ 296 w 706"/>
              <a:gd name="T97" fmla="*/ 224 h 578"/>
              <a:gd name="T98" fmla="*/ 237 w 706"/>
              <a:gd name="T99" fmla="*/ 278 h 578"/>
              <a:gd name="T100" fmla="*/ 191 w 706"/>
              <a:gd name="T101" fmla="*/ 327 h 578"/>
              <a:gd name="T102" fmla="*/ 161 w 706"/>
              <a:gd name="T103" fmla="*/ 382 h 578"/>
              <a:gd name="T104" fmla="*/ 131 w 706"/>
              <a:gd name="T105" fmla="*/ 469 h 578"/>
              <a:gd name="T106" fmla="*/ 112 w 706"/>
              <a:gd name="T107" fmla="*/ 509 h 578"/>
              <a:gd name="T108" fmla="*/ 48 w 706"/>
              <a:gd name="T109" fmla="*/ 441 h 578"/>
              <a:gd name="T110" fmla="*/ 0 w 706"/>
              <a:gd name="T111" fmla="*/ 361 h 578"/>
              <a:gd name="T112" fmla="*/ 19 w 706"/>
              <a:gd name="T113" fmla="*/ 269 h 578"/>
              <a:gd name="T114" fmla="*/ 65 w 706"/>
              <a:gd name="T115" fmla="*/ 188 h 578"/>
              <a:gd name="T116" fmla="*/ 100 w 706"/>
              <a:gd name="T117" fmla="*/ 163 h 578"/>
              <a:gd name="T118" fmla="*/ 137 w 706"/>
              <a:gd name="T119" fmla="*/ 197 h 578"/>
              <a:gd name="T120" fmla="*/ 133 w 706"/>
              <a:gd name="T121" fmla="*/ 137 h 578"/>
              <a:gd name="T122" fmla="*/ 225 w 706"/>
              <a:gd name="T123" fmla="*/ 119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lnTo>
                  <a:pt x="397" y="338"/>
                </a:ln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lnTo>
                  <a:pt x="382" y="509"/>
                </a:ln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lnTo>
                  <a:pt x="404" y="507"/>
                </a:ln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lnTo>
                  <a:pt x="304" y="94"/>
                </a:ln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lnTo>
                  <a:pt x="107" y="128"/>
                </a:ln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lnTo>
                  <a:pt x="32" y="389"/>
                </a:ln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lnTo>
                  <a:pt x="25" y="387"/>
                </a:ln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lnTo>
                  <a:pt x="33" y="436"/>
                </a:ln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lnTo>
                  <a:pt x="159" y="394"/>
                </a:ln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lnTo>
                  <a:pt x="248" y="311"/>
                </a:ln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lnTo>
                  <a:pt x="229" y="486"/>
                </a:ln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lnTo>
                  <a:pt x="274" y="469"/>
                </a:ln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lnTo>
                  <a:pt x="287" y="536"/>
                </a:ln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lnTo>
                  <a:pt x="214" y="507"/>
                </a:ln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lnTo>
                  <a:pt x="701" y="485"/>
                </a:ln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lnTo>
                  <a:pt x="153" y="475"/>
                </a:ln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lnTo>
                  <a:pt x="71" y="193"/>
                </a:ln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lnTo>
                  <a:pt x="231" y="1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6" name="Freeform 260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7" name="Freeform 261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lnTo>
                  <a:pt x="741" y="218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 262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 263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  <a:gd name="T118" fmla="*/ 281 w 307"/>
              <a:gd name="T119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lnTo>
                  <a:pt x="281" y="3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0" name="Freeform 264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86 w 744"/>
              <a:gd name="T3" fmla="*/ 447 h 730"/>
              <a:gd name="T4" fmla="*/ 189 w 744"/>
              <a:gd name="T5" fmla="*/ 455 h 730"/>
              <a:gd name="T6" fmla="*/ 230 w 744"/>
              <a:gd name="T7" fmla="*/ 463 h 730"/>
              <a:gd name="T8" fmla="*/ 205 w 744"/>
              <a:gd name="T9" fmla="*/ 389 h 730"/>
              <a:gd name="T10" fmla="*/ 167 w 744"/>
              <a:gd name="T11" fmla="*/ 350 h 730"/>
              <a:gd name="T12" fmla="*/ 144 w 744"/>
              <a:gd name="T13" fmla="*/ 253 h 730"/>
              <a:gd name="T14" fmla="*/ 127 w 744"/>
              <a:gd name="T15" fmla="*/ 240 h 730"/>
              <a:gd name="T16" fmla="*/ 112 w 744"/>
              <a:gd name="T17" fmla="*/ 327 h 730"/>
              <a:gd name="T18" fmla="*/ 107 w 744"/>
              <a:gd name="T19" fmla="*/ 260 h 730"/>
              <a:gd name="T20" fmla="*/ 103 w 744"/>
              <a:gd name="T21" fmla="*/ 260 h 730"/>
              <a:gd name="T22" fmla="*/ 108 w 744"/>
              <a:gd name="T23" fmla="*/ 329 h 730"/>
              <a:gd name="T24" fmla="*/ 121 w 744"/>
              <a:gd name="T25" fmla="*/ 361 h 730"/>
              <a:gd name="T26" fmla="*/ 271 w 744"/>
              <a:gd name="T27" fmla="*/ 519 h 730"/>
              <a:gd name="T28" fmla="*/ 157 w 744"/>
              <a:gd name="T29" fmla="*/ 319 h 730"/>
              <a:gd name="T30" fmla="*/ 518 w 744"/>
              <a:gd name="T31" fmla="*/ 651 h 730"/>
              <a:gd name="T32" fmla="*/ 466 w 744"/>
              <a:gd name="T33" fmla="*/ 628 h 730"/>
              <a:gd name="T34" fmla="*/ 536 w 744"/>
              <a:gd name="T35" fmla="*/ 671 h 730"/>
              <a:gd name="T36" fmla="*/ 629 w 744"/>
              <a:gd name="T37" fmla="*/ 716 h 730"/>
              <a:gd name="T38" fmla="*/ 485 w 744"/>
              <a:gd name="T39" fmla="*/ 670 h 730"/>
              <a:gd name="T40" fmla="*/ 442 w 744"/>
              <a:gd name="T41" fmla="*/ 640 h 730"/>
              <a:gd name="T42" fmla="*/ 459 w 744"/>
              <a:gd name="T43" fmla="*/ 646 h 730"/>
              <a:gd name="T44" fmla="*/ 674 w 744"/>
              <a:gd name="T45" fmla="*/ 166 h 730"/>
              <a:gd name="T46" fmla="*/ 669 w 744"/>
              <a:gd name="T47" fmla="*/ 107 h 730"/>
              <a:gd name="T48" fmla="*/ 568 w 744"/>
              <a:gd name="T49" fmla="*/ 135 h 730"/>
              <a:gd name="T50" fmla="*/ 498 w 744"/>
              <a:gd name="T51" fmla="*/ 106 h 730"/>
              <a:gd name="T52" fmla="*/ 413 w 744"/>
              <a:gd name="T53" fmla="*/ 26 h 730"/>
              <a:gd name="T54" fmla="*/ 344 w 744"/>
              <a:gd name="T55" fmla="*/ 9 h 730"/>
              <a:gd name="T56" fmla="*/ 289 w 744"/>
              <a:gd name="T57" fmla="*/ 53 h 730"/>
              <a:gd name="T58" fmla="*/ 278 w 744"/>
              <a:gd name="T59" fmla="*/ 113 h 730"/>
              <a:gd name="T60" fmla="*/ 234 w 744"/>
              <a:gd name="T61" fmla="*/ 154 h 730"/>
              <a:gd name="T62" fmla="*/ 173 w 744"/>
              <a:gd name="T63" fmla="*/ 183 h 730"/>
              <a:gd name="T64" fmla="*/ 76 w 744"/>
              <a:gd name="T65" fmla="*/ 180 h 730"/>
              <a:gd name="T66" fmla="*/ 6 w 744"/>
              <a:gd name="T67" fmla="*/ 177 h 730"/>
              <a:gd name="T68" fmla="*/ 13 w 744"/>
              <a:gd name="T69" fmla="*/ 237 h 730"/>
              <a:gd name="T70" fmla="*/ 41 w 744"/>
              <a:gd name="T71" fmla="*/ 298 h 730"/>
              <a:gd name="T72" fmla="*/ 87 w 744"/>
              <a:gd name="T73" fmla="*/ 242 h 730"/>
              <a:gd name="T74" fmla="*/ 145 w 744"/>
              <a:gd name="T75" fmla="*/ 236 h 730"/>
              <a:gd name="T76" fmla="*/ 202 w 744"/>
              <a:gd name="T77" fmla="*/ 370 h 730"/>
              <a:gd name="T78" fmla="*/ 259 w 744"/>
              <a:gd name="T79" fmla="*/ 412 h 730"/>
              <a:gd name="T80" fmla="*/ 219 w 744"/>
              <a:gd name="T81" fmla="*/ 394 h 730"/>
              <a:gd name="T82" fmla="*/ 235 w 744"/>
              <a:gd name="T83" fmla="*/ 460 h 730"/>
              <a:gd name="T84" fmla="*/ 299 w 744"/>
              <a:gd name="T85" fmla="*/ 524 h 730"/>
              <a:gd name="T86" fmla="*/ 357 w 744"/>
              <a:gd name="T87" fmla="*/ 535 h 730"/>
              <a:gd name="T88" fmla="*/ 490 w 744"/>
              <a:gd name="T89" fmla="*/ 628 h 730"/>
              <a:gd name="T90" fmla="*/ 493 w 744"/>
              <a:gd name="T91" fmla="*/ 595 h 730"/>
              <a:gd name="T92" fmla="*/ 431 w 744"/>
              <a:gd name="T93" fmla="*/ 508 h 730"/>
              <a:gd name="T94" fmla="*/ 366 w 744"/>
              <a:gd name="T95" fmla="*/ 448 h 730"/>
              <a:gd name="T96" fmla="*/ 332 w 744"/>
              <a:gd name="T97" fmla="*/ 379 h 730"/>
              <a:gd name="T98" fmla="*/ 279 w 744"/>
              <a:gd name="T99" fmla="*/ 287 h 730"/>
              <a:gd name="T100" fmla="*/ 380 w 744"/>
              <a:gd name="T101" fmla="*/ 235 h 730"/>
              <a:gd name="T102" fmla="*/ 507 w 744"/>
              <a:gd name="T103" fmla="*/ 251 h 730"/>
              <a:gd name="T104" fmla="*/ 627 w 744"/>
              <a:gd name="T105" fmla="*/ 258 h 730"/>
              <a:gd name="T106" fmla="*/ 695 w 744"/>
              <a:gd name="T107" fmla="*/ 296 h 730"/>
              <a:gd name="T108" fmla="*/ 384 w 744"/>
              <a:gd name="T109" fmla="*/ 585 h 730"/>
              <a:gd name="T110" fmla="*/ 374 w 744"/>
              <a:gd name="T111" fmla="*/ 584 h 730"/>
              <a:gd name="T112" fmla="*/ 335 w 744"/>
              <a:gd name="T113" fmla="*/ 623 h 730"/>
              <a:gd name="T114" fmla="*/ 353 w 744"/>
              <a:gd name="T115" fmla="*/ 567 h 730"/>
              <a:gd name="T116" fmla="*/ 391 w 744"/>
              <a:gd name="T117" fmla="*/ 598 h 730"/>
              <a:gd name="T118" fmla="*/ 376 w 744"/>
              <a:gd name="T119" fmla="*/ 605 h 730"/>
              <a:gd name="T120" fmla="*/ 424 w 744"/>
              <a:gd name="T121" fmla="*/ 682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1" name="Freeform 265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93 w 744"/>
              <a:gd name="T3" fmla="*/ 456 h 730"/>
              <a:gd name="T4" fmla="*/ 184 w 744"/>
              <a:gd name="T5" fmla="*/ 450 h 730"/>
              <a:gd name="T6" fmla="*/ 228 w 744"/>
              <a:gd name="T7" fmla="*/ 468 h 730"/>
              <a:gd name="T8" fmla="*/ 190 w 744"/>
              <a:gd name="T9" fmla="*/ 377 h 730"/>
              <a:gd name="T10" fmla="*/ 157 w 744"/>
              <a:gd name="T11" fmla="*/ 333 h 730"/>
              <a:gd name="T12" fmla="*/ 153 w 744"/>
              <a:gd name="T13" fmla="*/ 274 h 730"/>
              <a:gd name="T14" fmla="*/ 131 w 744"/>
              <a:gd name="T15" fmla="*/ 228 h 730"/>
              <a:gd name="T16" fmla="*/ 140 w 744"/>
              <a:gd name="T17" fmla="*/ 275 h 730"/>
              <a:gd name="T18" fmla="*/ 113 w 744"/>
              <a:gd name="T19" fmla="*/ 301 h 730"/>
              <a:gd name="T20" fmla="*/ 99 w 744"/>
              <a:gd name="T21" fmla="*/ 241 h 730"/>
              <a:gd name="T22" fmla="*/ 99 w 744"/>
              <a:gd name="T23" fmla="*/ 297 h 730"/>
              <a:gd name="T24" fmla="*/ 99 w 744"/>
              <a:gd name="T25" fmla="*/ 322 h 730"/>
              <a:gd name="T26" fmla="*/ 111 w 744"/>
              <a:gd name="T27" fmla="*/ 339 h 730"/>
              <a:gd name="T28" fmla="*/ 162 w 744"/>
              <a:gd name="T29" fmla="*/ 323 h 730"/>
              <a:gd name="T30" fmla="*/ 162 w 744"/>
              <a:gd name="T31" fmla="*/ 323 h 730"/>
              <a:gd name="T32" fmla="*/ 527 w 744"/>
              <a:gd name="T33" fmla="*/ 658 h 730"/>
              <a:gd name="T34" fmla="*/ 444 w 744"/>
              <a:gd name="T35" fmla="*/ 628 h 730"/>
              <a:gd name="T36" fmla="*/ 542 w 744"/>
              <a:gd name="T37" fmla="*/ 668 h 730"/>
              <a:gd name="T38" fmla="*/ 628 w 744"/>
              <a:gd name="T39" fmla="*/ 713 h 730"/>
              <a:gd name="T40" fmla="*/ 485 w 744"/>
              <a:gd name="T41" fmla="*/ 670 h 730"/>
              <a:gd name="T42" fmla="*/ 453 w 744"/>
              <a:gd name="T43" fmla="*/ 642 h 730"/>
              <a:gd name="T44" fmla="*/ 454 w 744"/>
              <a:gd name="T45" fmla="*/ 649 h 730"/>
              <a:gd name="T46" fmla="*/ 699 w 744"/>
              <a:gd name="T47" fmla="*/ 178 h 730"/>
              <a:gd name="T48" fmla="*/ 675 w 744"/>
              <a:gd name="T49" fmla="*/ 121 h 730"/>
              <a:gd name="T50" fmla="*/ 587 w 744"/>
              <a:gd name="T51" fmla="*/ 137 h 730"/>
              <a:gd name="T52" fmla="*/ 515 w 744"/>
              <a:gd name="T53" fmla="*/ 122 h 730"/>
              <a:gd name="T54" fmla="*/ 423 w 744"/>
              <a:gd name="T55" fmla="*/ 41 h 730"/>
              <a:gd name="T56" fmla="*/ 359 w 744"/>
              <a:gd name="T57" fmla="*/ 0 h 730"/>
              <a:gd name="T58" fmla="*/ 306 w 744"/>
              <a:gd name="T59" fmla="*/ 45 h 730"/>
              <a:gd name="T60" fmla="*/ 278 w 744"/>
              <a:gd name="T61" fmla="*/ 98 h 730"/>
              <a:gd name="T62" fmla="*/ 217 w 744"/>
              <a:gd name="T63" fmla="*/ 147 h 730"/>
              <a:gd name="T64" fmla="*/ 182 w 744"/>
              <a:gd name="T65" fmla="*/ 177 h 730"/>
              <a:gd name="T66" fmla="*/ 94 w 744"/>
              <a:gd name="T67" fmla="*/ 175 h 730"/>
              <a:gd name="T68" fmla="*/ 9 w 744"/>
              <a:gd name="T69" fmla="*/ 175 h 730"/>
              <a:gd name="T70" fmla="*/ 7 w 744"/>
              <a:gd name="T71" fmla="*/ 213 h 730"/>
              <a:gd name="T72" fmla="*/ 32 w 744"/>
              <a:gd name="T73" fmla="*/ 285 h 730"/>
              <a:gd name="T74" fmla="*/ 78 w 744"/>
              <a:gd name="T75" fmla="*/ 254 h 730"/>
              <a:gd name="T76" fmla="*/ 136 w 744"/>
              <a:gd name="T77" fmla="*/ 225 h 730"/>
              <a:gd name="T78" fmla="*/ 197 w 744"/>
              <a:gd name="T79" fmla="*/ 365 h 730"/>
              <a:gd name="T80" fmla="*/ 251 w 744"/>
              <a:gd name="T81" fmla="*/ 410 h 730"/>
              <a:gd name="T82" fmla="*/ 233 w 744"/>
              <a:gd name="T83" fmla="*/ 405 h 730"/>
              <a:gd name="T84" fmla="*/ 217 w 744"/>
              <a:gd name="T85" fmla="*/ 438 h 730"/>
              <a:gd name="T86" fmla="*/ 300 w 744"/>
              <a:gd name="T87" fmla="*/ 510 h 730"/>
              <a:gd name="T88" fmla="*/ 339 w 744"/>
              <a:gd name="T89" fmla="*/ 541 h 730"/>
              <a:gd name="T90" fmla="*/ 480 w 744"/>
              <a:gd name="T91" fmla="*/ 618 h 730"/>
              <a:gd name="T92" fmla="*/ 518 w 744"/>
              <a:gd name="T93" fmla="*/ 618 h 730"/>
              <a:gd name="T94" fmla="*/ 437 w 744"/>
              <a:gd name="T95" fmla="*/ 516 h 730"/>
              <a:gd name="T96" fmla="*/ 381 w 744"/>
              <a:gd name="T97" fmla="*/ 461 h 730"/>
              <a:gd name="T98" fmla="*/ 340 w 744"/>
              <a:gd name="T99" fmla="*/ 392 h 730"/>
              <a:gd name="T100" fmla="*/ 284 w 744"/>
              <a:gd name="T101" fmla="*/ 299 h 730"/>
              <a:gd name="T102" fmla="*/ 363 w 744"/>
              <a:gd name="T103" fmla="*/ 253 h 730"/>
              <a:gd name="T104" fmla="*/ 482 w 744"/>
              <a:gd name="T105" fmla="*/ 249 h 730"/>
              <a:gd name="T106" fmla="*/ 591 w 744"/>
              <a:gd name="T107" fmla="*/ 249 h 730"/>
              <a:gd name="T108" fmla="*/ 671 w 744"/>
              <a:gd name="T109" fmla="*/ 294 h 730"/>
              <a:gd name="T110" fmla="*/ 744 w 744"/>
              <a:gd name="T111" fmla="*/ 233 h 730"/>
              <a:gd name="T112" fmla="*/ 362 w 744"/>
              <a:gd name="T113" fmla="*/ 574 h 730"/>
              <a:gd name="T114" fmla="*/ 319 w 744"/>
              <a:gd name="T115" fmla="*/ 619 h 730"/>
              <a:gd name="T116" fmla="*/ 347 w 744"/>
              <a:gd name="T117" fmla="*/ 564 h 730"/>
              <a:gd name="T118" fmla="*/ 443 w 744"/>
              <a:gd name="T119" fmla="*/ 615 h 730"/>
              <a:gd name="T120" fmla="*/ 384 w 744"/>
              <a:gd name="T121" fmla="*/ 598 h 730"/>
              <a:gd name="T122" fmla="*/ 437 w 744"/>
              <a:gd name="T123" fmla="*/ 615 h 730"/>
              <a:gd name="T124" fmla="*/ 425 w 744"/>
              <a:gd name="T125" fmla="*/ 675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lnTo>
                  <a:pt x="190" y="428"/>
                </a:ln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lnTo>
                  <a:pt x="223" y="485"/>
                </a:ln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lnTo>
                  <a:pt x="224" y="467"/>
                </a:ln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lnTo>
                  <a:pt x="182" y="372"/>
                </a:ln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lnTo>
                  <a:pt x="150" y="276"/>
                </a:ln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lnTo>
                  <a:pt x="112" y="327"/>
                </a:ln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lnTo>
                  <a:pt x="111" y="339"/>
                </a:ln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lnTo>
                  <a:pt x="260" y="513"/>
                </a:ln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lnTo>
                  <a:pt x="162" y="323"/>
                </a:ln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lnTo>
                  <a:pt x="628" y="713"/>
                </a:ln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lnTo>
                  <a:pt x="508" y="677"/>
                </a:ln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lnTo>
                  <a:pt x="453" y="642"/>
                </a:ln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lnTo>
                  <a:pt x="744" y="233"/>
                </a:ln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lnTo>
                  <a:pt x="374" y="584"/>
                </a:ln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lnTo>
                  <a:pt x="333" y="619"/>
                </a:ln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lnTo>
                  <a:pt x="349" y="564"/>
                </a:ln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lnTo>
                  <a:pt x="437" y="615"/>
                </a:ln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lnTo>
                  <a:pt x="414" y="67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2" name="Freeform 266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 267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lnTo>
                  <a:pt x="62" y="10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 268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 269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lnTo>
                  <a:pt x="101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6" name="Freeform 270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 271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  <a:gd name="T112" fmla="*/ 405 w 409"/>
              <a:gd name="T113" fmla="*/ 24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lnTo>
                  <a:pt x="405" y="24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8" name="Freeform 272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9" name="Freeform 273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 274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 275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  <a:gd name="T28" fmla="*/ 12 w 66"/>
              <a:gd name="T29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lnTo>
                  <a:pt x="12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2" name="Freeform 276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42 w 248"/>
              <a:gd name="T5" fmla="*/ 57 h 540"/>
              <a:gd name="T6" fmla="*/ 123 w 248"/>
              <a:gd name="T7" fmla="*/ 49 h 540"/>
              <a:gd name="T8" fmla="*/ 106 w 248"/>
              <a:gd name="T9" fmla="*/ 16 h 540"/>
              <a:gd name="T10" fmla="*/ 65 w 248"/>
              <a:gd name="T11" fmla="*/ 29 h 540"/>
              <a:gd name="T12" fmla="*/ 59 w 248"/>
              <a:gd name="T13" fmla="*/ 11 h 540"/>
              <a:gd name="T14" fmla="*/ 43 w 248"/>
              <a:gd name="T15" fmla="*/ 3 h 540"/>
              <a:gd name="T16" fmla="*/ 34 w 248"/>
              <a:gd name="T17" fmla="*/ 25 h 540"/>
              <a:gd name="T18" fmla="*/ 14 w 248"/>
              <a:gd name="T19" fmla="*/ 56 h 540"/>
              <a:gd name="T20" fmla="*/ 4 w 248"/>
              <a:gd name="T21" fmla="*/ 89 h 540"/>
              <a:gd name="T22" fmla="*/ 8 w 248"/>
              <a:gd name="T23" fmla="*/ 121 h 540"/>
              <a:gd name="T24" fmla="*/ 9 w 248"/>
              <a:gd name="T25" fmla="*/ 136 h 540"/>
              <a:gd name="T26" fmla="*/ 10 w 248"/>
              <a:gd name="T27" fmla="*/ 137 h 540"/>
              <a:gd name="T28" fmla="*/ 36 w 248"/>
              <a:gd name="T29" fmla="*/ 160 h 540"/>
              <a:gd name="T30" fmla="*/ 35 w 248"/>
              <a:gd name="T31" fmla="*/ 175 h 540"/>
              <a:gd name="T32" fmla="*/ 34 w 248"/>
              <a:gd name="T33" fmla="*/ 192 h 540"/>
              <a:gd name="T34" fmla="*/ 28 w 248"/>
              <a:gd name="T35" fmla="*/ 204 h 540"/>
              <a:gd name="T36" fmla="*/ 34 w 248"/>
              <a:gd name="T37" fmla="*/ 256 h 540"/>
              <a:gd name="T38" fmla="*/ 30 w 248"/>
              <a:gd name="T39" fmla="*/ 296 h 540"/>
              <a:gd name="T40" fmla="*/ 30 w 248"/>
              <a:gd name="T41" fmla="*/ 317 h 540"/>
              <a:gd name="T42" fmla="*/ 20 w 248"/>
              <a:gd name="T43" fmla="*/ 323 h 540"/>
              <a:gd name="T44" fmla="*/ 15 w 248"/>
              <a:gd name="T45" fmla="*/ 337 h 540"/>
              <a:gd name="T46" fmla="*/ 21 w 248"/>
              <a:gd name="T47" fmla="*/ 369 h 540"/>
              <a:gd name="T48" fmla="*/ 29 w 248"/>
              <a:gd name="T49" fmla="*/ 394 h 540"/>
              <a:gd name="T50" fmla="*/ 29 w 248"/>
              <a:gd name="T51" fmla="*/ 417 h 540"/>
              <a:gd name="T52" fmla="*/ 9 w 248"/>
              <a:gd name="T53" fmla="*/ 401 h 540"/>
              <a:gd name="T54" fmla="*/ 16 w 248"/>
              <a:gd name="T55" fmla="*/ 419 h 540"/>
              <a:gd name="T56" fmla="*/ 79 w 248"/>
              <a:gd name="T57" fmla="*/ 461 h 540"/>
              <a:gd name="T58" fmla="*/ 106 w 248"/>
              <a:gd name="T59" fmla="*/ 496 h 540"/>
              <a:gd name="T60" fmla="*/ 114 w 248"/>
              <a:gd name="T61" fmla="*/ 531 h 540"/>
              <a:gd name="T62" fmla="*/ 130 w 248"/>
              <a:gd name="T63" fmla="*/ 539 h 540"/>
              <a:gd name="T64" fmla="*/ 149 w 248"/>
              <a:gd name="T65" fmla="*/ 509 h 540"/>
              <a:gd name="T66" fmla="*/ 161 w 248"/>
              <a:gd name="T67" fmla="*/ 491 h 540"/>
              <a:gd name="T68" fmla="*/ 165 w 248"/>
              <a:gd name="T69" fmla="*/ 465 h 540"/>
              <a:gd name="T70" fmla="*/ 200 w 248"/>
              <a:gd name="T71" fmla="*/ 443 h 540"/>
              <a:gd name="T72" fmla="*/ 206 w 248"/>
              <a:gd name="T73" fmla="*/ 429 h 540"/>
              <a:gd name="T74" fmla="*/ 213 w 248"/>
              <a:gd name="T75" fmla="*/ 397 h 540"/>
              <a:gd name="T76" fmla="*/ 235 w 248"/>
              <a:gd name="T77" fmla="*/ 379 h 540"/>
              <a:gd name="T78" fmla="*/ 247 w 248"/>
              <a:gd name="T79" fmla="*/ 342 h 540"/>
              <a:gd name="T80" fmla="*/ 235 w 248"/>
              <a:gd name="T81" fmla="*/ 313 h 540"/>
              <a:gd name="T82" fmla="*/ 233 w 248"/>
              <a:gd name="T83" fmla="*/ 308 h 540"/>
              <a:gd name="T84" fmla="*/ 204 w 248"/>
              <a:gd name="T85" fmla="*/ 306 h 540"/>
              <a:gd name="T86" fmla="*/ 193 w 248"/>
              <a:gd name="T87" fmla="*/ 282 h 540"/>
              <a:gd name="T88" fmla="*/ 179 w 248"/>
              <a:gd name="T89" fmla="*/ 264 h 540"/>
              <a:gd name="T90" fmla="*/ 166 w 248"/>
              <a:gd name="T91" fmla="*/ 235 h 540"/>
              <a:gd name="T92" fmla="*/ 164 w 248"/>
              <a:gd name="T93" fmla="*/ 205 h 540"/>
              <a:gd name="T94" fmla="*/ 169 w 248"/>
              <a:gd name="T95" fmla="*/ 181 h 540"/>
              <a:gd name="T96" fmla="*/ 167 w 248"/>
              <a:gd name="T97" fmla="*/ 169 h 540"/>
              <a:gd name="T98" fmla="*/ 165 w 248"/>
              <a:gd name="T99" fmla="*/ 156 h 540"/>
              <a:gd name="T100" fmla="*/ 169 w 248"/>
              <a:gd name="T101" fmla="*/ 140 h 540"/>
              <a:gd name="T102" fmla="*/ 170 w 248"/>
              <a:gd name="T103" fmla="*/ 133 h 540"/>
              <a:gd name="T104" fmla="*/ 175 w 248"/>
              <a:gd name="T105" fmla="*/ 106 h 540"/>
              <a:gd name="T106" fmla="*/ 142 w 248"/>
              <a:gd name="T107" fmla="*/ 57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3" name="Freeform 277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7 w 248"/>
              <a:gd name="T5" fmla="*/ 315 h 540"/>
              <a:gd name="T6" fmla="*/ 131 w 248"/>
              <a:gd name="T7" fmla="*/ 54 h 540"/>
              <a:gd name="T8" fmla="*/ 108 w 248"/>
              <a:gd name="T9" fmla="*/ 18 h 540"/>
              <a:gd name="T10" fmla="*/ 78 w 248"/>
              <a:gd name="T11" fmla="*/ 21 h 540"/>
              <a:gd name="T12" fmla="*/ 57 w 248"/>
              <a:gd name="T13" fmla="*/ 18 h 540"/>
              <a:gd name="T14" fmla="*/ 52 w 248"/>
              <a:gd name="T15" fmla="*/ 0 h 540"/>
              <a:gd name="T16" fmla="*/ 37 w 248"/>
              <a:gd name="T17" fmla="*/ 16 h 540"/>
              <a:gd name="T18" fmla="*/ 13 w 248"/>
              <a:gd name="T19" fmla="*/ 52 h 540"/>
              <a:gd name="T20" fmla="*/ 0 w 248"/>
              <a:gd name="T21" fmla="*/ 80 h 540"/>
              <a:gd name="T22" fmla="*/ 11 w 248"/>
              <a:gd name="T23" fmla="*/ 117 h 540"/>
              <a:gd name="T24" fmla="*/ 9 w 248"/>
              <a:gd name="T25" fmla="*/ 134 h 540"/>
              <a:gd name="T26" fmla="*/ 10 w 248"/>
              <a:gd name="T27" fmla="*/ 137 h 540"/>
              <a:gd name="T28" fmla="*/ 42 w 248"/>
              <a:gd name="T29" fmla="*/ 150 h 540"/>
              <a:gd name="T30" fmla="*/ 38 w 248"/>
              <a:gd name="T31" fmla="*/ 170 h 540"/>
              <a:gd name="T32" fmla="*/ 41 w 248"/>
              <a:gd name="T33" fmla="*/ 183 h 540"/>
              <a:gd name="T34" fmla="*/ 27 w 248"/>
              <a:gd name="T35" fmla="*/ 200 h 540"/>
              <a:gd name="T36" fmla="*/ 25 w 248"/>
              <a:gd name="T37" fmla="*/ 238 h 540"/>
              <a:gd name="T38" fmla="*/ 26 w 248"/>
              <a:gd name="T39" fmla="*/ 286 h 540"/>
              <a:gd name="T40" fmla="*/ 30 w 248"/>
              <a:gd name="T41" fmla="*/ 316 h 540"/>
              <a:gd name="T42" fmla="*/ 27 w 248"/>
              <a:gd name="T43" fmla="*/ 318 h 540"/>
              <a:gd name="T44" fmla="*/ 18 w 248"/>
              <a:gd name="T45" fmla="*/ 334 h 540"/>
              <a:gd name="T46" fmla="*/ 8 w 248"/>
              <a:gd name="T47" fmla="*/ 359 h 540"/>
              <a:gd name="T48" fmla="*/ 21 w 248"/>
              <a:gd name="T49" fmla="*/ 384 h 540"/>
              <a:gd name="T50" fmla="*/ 30 w 248"/>
              <a:gd name="T51" fmla="*/ 416 h 540"/>
              <a:gd name="T52" fmla="*/ 20 w 248"/>
              <a:gd name="T53" fmla="*/ 408 h 540"/>
              <a:gd name="T54" fmla="*/ 6 w 248"/>
              <a:gd name="T55" fmla="*/ 406 h 540"/>
              <a:gd name="T56" fmla="*/ 61 w 248"/>
              <a:gd name="T57" fmla="*/ 453 h 540"/>
              <a:gd name="T58" fmla="*/ 100 w 248"/>
              <a:gd name="T59" fmla="*/ 489 h 540"/>
              <a:gd name="T60" fmla="*/ 112 w 248"/>
              <a:gd name="T61" fmla="*/ 517 h 540"/>
              <a:gd name="T62" fmla="*/ 130 w 248"/>
              <a:gd name="T63" fmla="*/ 540 h 540"/>
              <a:gd name="T64" fmla="*/ 153 w 248"/>
              <a:gd name="T65" fmla="*/ 523 h 540"/>
              <a:gd name="T66" fmla="*/ 167 w 248"/>
              <a:gd name="T67" fmla="*/ 505 h 540"/>
              <a:gd name="T68" fmla="*/ 159 w 248"/>
              <a:gd name="T69" fmla="*/ 471 h 540"/>
              <a:gd name="T70" fmla="*/ 195 w 248"/>
              <a:gd name="T71" fmla="*/ 456 h 540"/>
              <a:gd name="T72" fmla="*/ 203 w 248"/>
              <a:gd name="T73" fmla="*/ 433 h 540"/>
              <a:gd name="T74" fmla="*/ 209 w 248"/>
              <a:gd name="T75" fmla="*/ 407 h 540"/>
              <a:gd name="T76" fmla="*/ 231 w 248"/>
              <a:gd name="T77" fmla="*/ 382 h 540"/>
              <a:gd name="T78" fmla="*/ 248 w 248"/>
              <a:gd name="T79" fmla="*/ 352 h 540"/>
              <a:gd name="T80" fmla="*/ 237 w 248"/>
              <a:gd name="T81" fmla="*/ 324 h 540"/>
              <a:gd name="T82" fmla="*/ 235 w 248"/>
              <a:gd name="T83" fmla="*/ 313 h 540"/>
              <a:gd name="T84" fmla="*/ 213 w 248"/>
              <a:gd name="T85" fmla="*/ 303 h 540"/>
              <a:gd name="T86" fmla="*/ 195 w 248"/>
              <a:gd name="T87" fmla="*/ 289 h 540"/>
              <a:gd name="T88" fmla="*/ 180 w 248"/>
              <a:gd name="T89" fmla="*/ 274 h 540"/>
              <a:gd name="T90" fmla="*/ 174 w 248"/>
              <a:gd name="T91" fmla="*/ 256 h 540"/>
              <a:gd name="T92" fmla="*/ 172 w 248"/>
              <a:gd name="T93" fmla="*/ 218 h 540"/>
              <a:gd name="T94" fmla="*/ 168 w 248"/>
              <a:gd name="T95" fmla="*/ 185 h 540"/>
              <a:gd name="T96" fmla="*/ 166 w 248"/>
              <a:gd name="T97" fmla="*/ 175 h 540"/>
              <a:gd name="T98" fmla="*/ 166 w 248"/>
              <a:gd name="T99" fmla="*/ 162 h 540"/>
              <a:gd name="T100" fmla="*/ 170 w 248"/>
              <a:gd name="T101" fmla="*/ 146 h 540"/>
              <a:gd name="T102" fmla="*/ 163 w 248"/>
              <a:gd name="T103" fmla="*/ 132 h 540"/>
              <a:gd name="T104" fmla="*/ 179 w 248"/>
              <a:gd name="T105" fmla="*/ 114 h 540"/>
              <a:gd name="T106" fmla="*/ 166 w 248"/>
              <a:gd name="T107" fmla="*/ 8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lnTo>
                  <a:pt x="142" y="5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6" name="Freeform 322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7" name="Freeform 323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8" name="Freeform 324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 325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0" name="Freeform 326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1" name="Freeform 327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2" name="Freeform 328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3" name="Freeform 329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4" name="Freeform 330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5" name="Freeform 331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6" name="Freeform 332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7" name="Freeform 333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8" name="Freeform 334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9" name="Freeform 335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0" name="Freeform 336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1" name="Freeform 337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2" name="Freeform 338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3" name="Freeform 339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4" name="Freeform 340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5" name="Freeform 341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6" name="Freeform 342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7" name="Freeform 343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8" name="Freeform 344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Freeform 345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0" name="Freeform 346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1" name="Freeform 347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2" name="Freeform 348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3" name="Freeform 349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4" name="Freeform 350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5" name="Freeform 351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6" name="Freeform 352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7" name="Freeform 353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8" name="Freeform 354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9" name="Freeform 355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0" name="Freeform 356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1" name="Freeform 357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2" name="Freeform 358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3" name="Freeform 359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4" name="Freeform 360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5" name="Freeform 361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6" name="Freeform 362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7" name="Freeform 363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8" name="Freeform 364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9" name="Freeform 365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0" name="Freeform 366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1" name="Freeform 367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2" name="Freeform 368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3" name="Freeform 369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4" name="Freeform 370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5" name="Freeform 371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6" name="Freeform 372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7" name="Freeform 373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8" name="Freeform 374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9" name="Freeform 375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0" name="Freeform 376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1" name="Freeform 377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2" name="Freeform 378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3" name="Freeform 379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4" name="Freeform 380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5" name="Freeform 381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6" name="Freeform 382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7" name="Freeform 383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8" name="Freeform 384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9" name="Freeform 385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0" name="Freeform 386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1" name="Freeform 387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2" name="Freeform 388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3" name="Freeform 389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4" name="Freeform 390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5" name="Freeform 391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6" name="Freeform 392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7" name="Freeform 393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8" name="Freeform 394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9" name="Freeform 395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0" name="Freeform 396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1" name="Freeform 397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2" name="Freeform 398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3" name="Freeform 399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4" name="Freeform 400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5" name="Freeform 401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6" name="Freeform 402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7" name="Freeform 403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8" name="Freeform 404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9" name="Freeform 405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0" name="Freeform 407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1" name="Freeform 408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2" name="Freeform 409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3" name="Freeform 410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4" name="Freeform 411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5" name="Freeform 412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6" name="Freeform 413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7" name="Freeform 414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8" name="Freeform 415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9" name="Freeform 416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0" name="Freeform 417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1" name="Freeform 418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2" name="Freeform 419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3" name="Freeform 420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4" name="Freeform 421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5" name="Freeform 422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6" name="Freeform 423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7" name="Freeform 424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8" name="Freeform 425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9" name="Freeform 426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0" name="Freeform 427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1" name="Freeform 428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2" name="Freeform 429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3" name="Freeform 430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4" name="Freeform 431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5" name="Freeform 432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6" name="Freeform 433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7" name="Freeform 434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8" name="Freeform 435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9" name="Freeform 436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0" name="Freeform 437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1" name="Freeform 438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2" name="Freeform 439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3" name="Freeform 440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4" name="Freeform 441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5" name="Freeform 442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6" name="Freeform 443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7" name="Freeform 444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8" name="Freeform 445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9" name="Freeform 446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0" name="Freeform 447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1" name="Freeform 448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2" name="Freeform 449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3" name="Freeform 450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4" name="Freeform 451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5" name="Freeform 452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6" name="Freeform 453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7" name="Freeform 454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8" name="Freeform 455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9" name="Freeform 456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0" name="Freeform 457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1" name="Freeform 458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82" name="Gruppieren 381"/>
          <p:cNvGrpSpPr/>
          <p:nvPr/>
        </p:nvGrpSpPr>
        <p:grpSpPr>
          <a:xfrm>
            <a:off x="8282029" y="4486350"/>
            <a:ext cx="360040" cy="128376"/>
            <a:chOff x="8257965" y="4486350"/>
            <a:chExt cx="360040" cy="128376"/>
          </a:xfrm>
          <a:solidFill>
            <a:srgbClr val="DADAF5"/>
          </a:solidFill>
        </p:grpSpPr>
        <p:sp>
          <p:nvSpPr>
            <p:cNvPr id="383" name="Textfeld 382"/>
            <p:cNvSpPr txBox="1"/>
            <p:nvPr/>
          </p:nvSpPr>
          <p:spPr>
            <a:xfrm>
              <a:off x="8257965" y="4522393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Baden</a:t>
              </a:r>
            </a:p>
          </p:txBody>
        </p:sp>
        <p:sp>
          <p:nvSpPr>
            <p:cNvPr id="384" name="Ellipse 383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5" name="Gruppieren 384"/>
          <p:cNvGrpSpPr/>
          <p:nvPr/>
        </p:nvGrpSpPr>
        <p:grpSpPr>
          <a:xfrm>
            <a:off x="8411811" y="4781237"/>
            <a:ext cx="433582" cy="92333"/>
            <a:chOff x="8136161" y="4521703"/>
            <a:chExt cx="433582" cy="92333"/>
          </a:xfrm>
        </p:grpSpPr>
        <p:sp>
          <p:nvSpPr>
            <p:cNvPr id="386" name="Textfeld 385"/>
            <p:cNvSpPr txBox="1"/>
            <p:nvPr/>
          </p:nvSpPr>
          <p:spPr>
            <a:xfrm>
              <a:off x="8209703" y="452170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Milan</a:t>
              </a:r>
            </a:p>
          </p:txBody>
        </p:sp>
        <p:sp>
          <p:nvSpPr>
            <p:cNvPr id="387" name="Ellipse 386"/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8" name="Gruppieren 387"/>
          <p:cNvGrpSpPr/>
          <p:nvPr/>
        </p:nvGrpSpPr>
        <p:grpSpPr>
          <a:xfrm>
            <a:off x="9205936" y="4803533"/>
            <a:ext cx="360040" cy="129723"/>
            <a:chOff x="8201936" y="4486350"/>
            <a:chExt cx="360040" cy="129723"/>
          </a:xfrm>
        </p:grpSpPr>
        <p:sp>
          <p:nvSpPr>
            <p:cNvPr id="389" name="Textfeld 388"/>
            <p:cNvSpPr txBox="1"/>
            <p:nvPr/>
          </p:nvSpPr>
          <p:spPr>
            <a:xfrm>
              <a:off x="8201936" y="452374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Zagreb</a:t>
              </a:r>
            </a:p>
          </p:txBody>
        </p:sp>
        <p:sp>
          <p:nvSpPr>
            <p:cNvPr id="390" name="Ellipse 389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600E483-EFEF-4385-A37B-B588CE039AB3}"/>
              </a:ext>
            </a:extLst>
          </p:cNvPr>
          <p:cNvGrpSpPr/>
          <p:nvPr/>
        </p:nvGrpSpPr>
        <p:grpSpPr>
          <a:xfrm>
            <a:off x="9737262" y="4958100"/>
            <a:ext cx="461170" cy="149745"/>
            <a:chOff x="8207271" y="4491333"/>
            <a:chExt cx="461170" cy="149745"/>
          </a:xfrm>
        </p:grpSpPr>
        <p:sp>
          <p:nvSpPr>
            <p:cNvPr id="392" name="Textfeld 391">
              <a:extLst>
                <a:ext uri="{FF2B5EF4-FFF2-40B4-BE49-F238E27FC236}">
                  <a16:creationId xmlns:a16="http://schemas.microsoft.com/office/drawing/2014/main" id="{7FDC8A0A-C797-47B7-AD3F-CD3CF8467354}"/>
                </a:ext>
              </a:extLst>
            </p:cNvPr>
            <p:cNvSpPr txBox="1"/>
            <p:nvPr/>
          </p:nvSpPr>
          <p:spPr>
            <a:xfrm>
              <a:off x="8207271" y="4548745"/>
              <a:ext cx="46117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Belgrade</a:t>
              </a:r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49CB88BF-F92C-4854-A199-968104512EF5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FA80FD76-D7DB-4AFB-B8D5-A197F8AC8E4B}"/>
              </a:ext>
            </a:extLst>
          </p:cNvPr>
          <p:cNvGrpSpPr/>
          <p:nvPr/>
        </p:nvGrpSpPr>
        <p:grpSpPr>
          <a:xfrm>
            <a:off x="8882146" y="5106246"/>
            <a:ext cx="749088" cy="92333"/>
            <a:chOff x="7740528" y="4577237"/>
            <a:chExt cx="749088" cy="92333"/>
          </a:xfrm>
        </p:grpSpPr>
        <p:sp>
          <p:nvSpPr>
            <p:cNvPr id="395" name="Textfeld 394">
              <a:extLst>
                <a:ext uri="{FF2B5EF4-FFF2-40B4-BE49-F238E27FC236}">
                  <a16:creationId xmlns:a16="http://schemas.microsoft.com/office/drawing/2014/main" id="{C9A37E1A-E27A-44A7-AB8E-2327A39AFA6C}"/>
                </a:ext>
              </a:extLst>
            </p:cNvPr>
            <p:cNvSpPr txBox="1"/>
            <p:nvPr/>
          </p:nvSpPr>
          <p:spPr>
            <a:xfrm>
              <a:off x="7740528" y="4577237"/>
              <a:ext cx="68240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Sarajevo</a:t>
              </a:r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515F1AFF-EF03-4FF5-AD18-F34905603756}"/>
                </a:ext>
              </a:extLst>
            </p:cNvPr>
            <p:cNvSpPr/>
            <p:nvPr/>
          </p:nvSpPr>
          <p:spPr>
            <a:xfrm>
              <a:off x="8453616" y="4619491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F9DE7477-BED4-47CE-96F9-A4CB9543B22A}"/>
              </a:ext>
            </a:extLst>
          </p:cNvPr>
          <p:cNvGrpSpPr/>
          <p:nvPr/>
        </p:nvGrpSpPr>
        <p:grpSpPr>
          <a:xfrm>
            <a:off x="9541426" y="5364809"/>
            <a:ext cx="439324" cy="92333"/>
            <a:chOff x="8173113" y="4546194"/>
            <a:chExt cx="439324" cy="92333"/>
          </a:xfrm>
        </p:grpSpPr>
        <p:sp>
          <p:nvSpPr>
            <p:cNvPr id="398" name="Textfeld 397">
              <a:extLst>
                <a:ext uri="{FF2B5EF4-FFF2-40B4-BE49-F238E27FC236}">
                  <a16:creationId xmlns:a16="http://schemas.microsoft.com/office/drawing/2014/main" id="{2623CA8D-8479-4441-AF9C-BA4399DF5E13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Pristina</a:t>
              </a:r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4A7FD78-5620-42F6-9CE3-1C6F4D32E69B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B526F7CF-F47D-4D36-A71F-540EC3655809}"/>
              </a:ext>
            </a:extLst>
          </p:cNvPr>
          <p:cNvGrpSpPr/>
          <p:nvPr/>
        </p:nvGrpSpPr>
        <p:grpSpPr>
          <a:xfrm>
            <a:off x="9988997" y="5530933"/>
            <a:ext cx="440023" cy="92333"/>
            <a:chOff x="8136161" y="4533672"/>
            <a:chExt cx="440023" cy="92333"/>
          </a:xfrm>
        </p:grpSpPr>
        <p:sp>
          <p:nvSpPr>
            <p:cNvPr id="401" name="Textfeld 400">
              <a:extLst>
                <a:ext uri="{FF2B5EF4-FFF2-40B4-BE49-F238E27FC236}">
                  <a16:creationId xmlns:a16="http://schemas.microsoft.com/office/drawing/2014/main" id="{558E3B9C-0593-41B4-820F-270C72054304}"/>
                </a:ext>
              </a:extLst>
            </p:cNvPr>
            <p:cNvSpPr txBox="1"/>
            <p:nvPr/>
          </p:nvSpPr>
          <p:spPr>
            <a:xfrm>
              <a:off x="8216144" y="453367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Skopje</a:t>
              </a:r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4797F57B-E567-45E5-BABC-0D7FDF68DD7F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78E7659E-0F01-456D-A6C8-DE6BA898817F}"/>
              </a:ext>
            </a:extLst>
          </p:cNvPr>
          <p:cNvGrpSpPr/>
          <p:nvPr/>
        </p:nvGrpSpPr>
        <p:grpSpPr>
          <a:xfrm>
            <a:off x="9649098" y="5684235"/>
            <a:ext cx="360040" cy="134432"/>
            <a:chOff x="8169952" y="4491333"/>
            <a:chExt cx="360040" cy="134432"/>
          </a:xfrm>
        </p:grpSpPr>
        <p:sp>
          <p:nvSpPr>
            <p:cNvPr id="404" name="Textfeld 403">
              <a:extLst>
                <a:ext uri="{FF2B5EF4-FFF2-40B4-BE49-F238E27FC236}">
                  <a16:creationId xmlns:a16="http://schemas.microsoft.com/office/drawing/2014/main" id="{6CDDE451-0C48-43CB-BBF4-836BC74E688E}"/>
                </a:ext>
              </a:extLst>
            </p:cNvPr>
            <p:cNvSpPr txBox="1"/>
            <p:nvPr/>
          </p:nvSpPr>
          <p:spPr>
            <a:xfrm>
              <a:off x="8169952" y="453343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Tirana</a:t>
              </a:r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CC8A5E71-321F-43A1-B77B-3B6EBEFB4DFE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6" name="Gruppieren 405">
            <a:extLst>
              <a:ext uri="{FF2B5EF4-FFF2-40B4-BE49-F238E27FC236}">
                <a16:creationId xmlns:a16="http://schemas.microsoft.com/office/drawing/2014/main" id="{F5FBCADA-E7F9-4955-9750-E1951751A531}"/>
              </a:ext>
            </a:extLst>
          </p:cNvPr>
          <p:cNvGrpSpPr/>
          <p:nvPr/>
        </p:nvGrpSpPr>
        <p:grpSpPr>
          <a:xfrm>
            <a:off x="10301593" y="5338949"/>
            <a:ext cx="452437" cy="92333"/>
            <a:chOff x="8136161" y="4521488"/>
            <a:chExt cx="452437" cy="92333"/>
          </a:xfrm>
        </p:grpSpPr>
        <p:sp>
          <p:nvSpPr>
            <p:cNvPr id="407" name="Textfeld 406">
              <a:extLst>
                <a:ext uri="{FF2B5EF4-FFF2-40B4-BE49-F238E27FC236}">
                  <a16:creationId xmlns:a16="http://schemas.microsoft.com/office/drawing/2014/main" id="{8D97CF51-D73F-4777-9335-9072D8EC7813}"/>
                </a:ext>
              </a:extLst>
            </p:cNvPr>
            <p:cNvSpPr txBox="1"/>
            <p:nvPr/>
          </p:nvSpPr>
          <p:spPr>
            <a:xfrm>
              <a:off x="8228558" y="452148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Sofia</a:t>
              </a:r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4226BAB8-E7F5-49B0-8E02-E5D758D03AD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9" name="Gruppieren 408">
            <a:extLst>
              <a:ext uri="{FF2B5EF4-FFF2-40B4-BE49-F238E27FC236}">
                <a16:creationId xmlns:a16="http://schemas.microsoft.com/office/drawing/2014/main" id="{721EC0E0-4EB5-40C2-9F5D-1E7273CB8960}"/>
              </a:ext>
            </a:extLst>
          </p:cNvPr>
          <p:cNvGrpSpPr/>
          <p:nvPr/>
        </p:nvGrpSpPr>
        <p:grpSpPr>
          <a:xfrm>
            <a:off x="10991417" y="5435082"/>
            <a:ext cx="360040" cy="170864"/>
            <a:chOff x="8212860" y="4534848"/>
            <a:chExt cx="360040" cy="170864"/>
          </a:xfrm>
        </p:grpSpPr>
        <p:sp>
          <p:nvSpPr>
            <p:cNvPr id="410" name="Textfeld 409">
              <a:extLst>
                <a:ext uri="{FF2B5EF4-FFF2-40B4-BE49-F238E27FC236}">
                  <a16:creationId xmlns:a16="http://schemas.microsoft.com/office/drawing/2014/main" id="{F2CAB875-812D-48D0-8176-10B992362404}"/>
                </a:ext>
              </a:extLst>
            </p:cNvPr>
            <p:cNvSpPr txBox="1"/>
            <p:nvPr/>
          </p:nvSpPr>
          <p:spPr>
            <a:xfrm>
              <a:off x="8212860" y="45348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Istanbul</a:t>
              </a:r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2FAFC5DF-330A-4273-9F02-AF80BF5B5B0E}"/>
                </a:ext>
              </a:extLst>
            </p:cNvPr>
            <p:cNvSpPr/>
            <p:nvPr/>
          </p:nvSpPr>
          <p:spPr>
            <a:xfrm>
              <a:off x="8324556" y="4669712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58C11163-8844-4C5A-AC77-AFEA5664EC93}"/>
              </a:ext>
            </a:extLst>
          </p:cNvPr>
          <p:cNvGrpSpPr/>
          <p:nvPr/>
        </p:nvGrpSpPr>
        <p:grpSpPr>
          <a:xfrm>
            <a:off x="10400780" y="4846910"/>
            <a:ext cx="475727" cy="175777"/>
            <a:chOff x="8132307" y="4530463"/>
            <a:chExt cx="475727" cy="175777"/>
          </a:xfrm>
        </p:grpSpPr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292C5C56-4944-4753-9C05-C19BAB42CBB8}"/>
                </a:ext>
              </a:extLst>
            </p:cNvPr>
            <p:cNvSpPr txBox="1"/>
            <p:nvPr/>
          </p:nvSpPr>
          <p:spPr>
            <a:xfrm>
              <a:off x="8132307" y="4530463"/>
              <a:ext cx="475727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Bucharest</a:t>
              </a:r>
            </a:p>
          </p:txBody>
        </p:sp>
        <p:sp>
          <p:nvSpPr>
            <p:cNvPr id="414" name="Ellipse 413">
              <a:extLst>
                <a:ext uri="{FF2B5EF4-FFF2-40B4-BE49-F238E27FC236}">
                  <a16:creationId xmlns:a16="http://schemas.microsoft.com/office/drawing/2014/main" id="{3F61D099-E774-44DE-BD4D-67F96B827A08}"/>
                </a:ext>
              </a:extLst>
            </p:cNvPr>
            <p:cNvSpPr/>
            <p:nvPr/>
          </p:nvSpPr>
          <p:spPr>
            <a:xfrm>
              <a:off x="8356538" y="46702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5" name="Gruppieren 414">
            <a:extLst>
              <a:ext uri="{FF2B5EF4-FFF2-40B4-BE49-F238E27FC236}">
                <a16:creationId xmlns:a16="http://schemas.microsoft.com/office/drawing/2014/main" id="{4A196F63-8410-4264-90BE-A7718561EA49}"/>
              </a:ext>
            </a:extLst>
          </p:cNvPr>
          <p:cNvGrpSpPr/>
          <p:nvPr/>
        </p:nvGrpSpPr>
        <p:grpSpPr>
          <a:xfrm>
            <a:off x="8788805" y="5522860"/>
            <a:ext cx="443447" cy="92333"/>
            <a:chOff x="8136161" y="4519771"/>
            <a:chExt cx="443447" cy="92333"/>
          </a:xfrm>
        </p:grpSpPr>
        <p:sp>
          <p:nvSpPr>
            <p:cNvPr id="416" name="Textfeld 415">
              <a:extLst>
                <a:ext uri="{FF2B5EF4-FFF2-40B4-BE49-F238E27FC236}">
                  <a16:creationId xmlns:a16="http://schemas.microsoft.com/office/drawing/2014/main" id="{D1AB60F5-832B-4E80-A94D-1386C3B89966}"/>
                </a:ext>
              </a:extLst>
            </p:cNvPr>
            <p:cNvSpPr txBox="1"/>
            <p:nvPr/>
          </p:nvSpPr>
          <p:spPr>
            <a:xfrm>
              <a:off x="8219568" y="451977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Rome</a:t>
              </a:r>
            </a:p>
          </p:txBody>
        </p:sp>
        <p:sp>
          <p:nvSpPr>
            <p:cNvPr id="417" name="Ellipse 416">
              <a:extLst>
                <a:ext uri="{FF2B5EF4-FFF2-40B4-BE49-F238E27FC236}">
                  <a16:creationId xmlns:a16="http://schemas.microsoft.com/office/drawing/2014/main" id="{6B3A4F01-2E4D-4F1F-95B9-245D27EC7A1E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8" name="Gruppieren 417">
            <a:extLst>
              <a:ext uri="{FF2B5EF4-FFF2-40B4-BE49-F238E27FC236}">
                <a16:creationId xmlns:a16="http://schemas.microsoft.com/office/drawing/2014/main" id="{13A5E4E1-B35C-444E-8A61-E0C0518ED540}"/>
              </a:ext>
            </a:extLst>
          </p:cNvPr>
          <p:cNvGrpSpPr/>
          <p:nvPr/>
        </p:nvGrpSpPr>
        <p:grpSpPr>
          <a:xfrm>
            <a:off x="7908291" y="4960456"/>
            <a:ext cx="471523" cy="92333"/>
            <a:chOff x="8140914" y="4543536"/>
            <a:chExt cx="471523" cy="92333"/>
          </a:xfrm>
          <a:solidFill>
            <a:srgbClr val="DADAF5"/>
          </a:solidFill>
        </p:grpSpPr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6631B7AF-D2AF-494C-9C5B-553B360E6CAB}"/>
                </a:ext>
              </a:extLst>
            </p:cNvPr>
            <p:cNvSpPr txBox="1"/>
            <p:nvPr/>
          </p:nvSpPr>
          <p:spPr>
            <a:xfrm>
              <a:off x="8140914" y="4543536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Genoa</a:t>
              </a:r>
            </a:p>
          </p:txBody>
        </p:sp>
        <p:sp>
          <p:nvSpPr>
            <p:cNvPr id="420" name="Ellipse 419">
              <a:extLst>
                <a:ext uri="{FF2B5EF4-FFF2-40B4-BE49-F238E27FC236}">
                  <a16:creationId xmlns:a16="http://schemas.microsoft.com/office/drawing/2014/main" id="{114FDBD9-C2FD-4C68-A858-2871EABACE1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33219AB0-667D-4AFE-B259-A13F355AC50A}"/>
              </a:ext>
            </a:extLst>
          </p:cNvPr>
          <p:cNvGrpSpPr/>
          <p:nvPr/>
        </p:nvGrpSpPr>
        <p:grpSpPr>
          <a:xfrm>
            <a:off x="7521374" y="4659247"/>
            <a:ext cx="439324" cy="92333"/>
            <a:chOff x="8173113" y="4546194"/>
            <a:chExt cx="439324" cy="92333"/>
          </a:xfrm>
          <a:solidFill>
            <a:srgbClr val="DADAF5"/>
          </a:solidFill>
        </p:grpSpPr>
        <p:sp>
          <p:nvSpPr>
            <p:cNvPr id="422" name="Textfeld 421">
              <a:extLst>
                <a:ext uri="{FF2B5EF4-FFF2-40B4-BE49-F238E27FC236}">
                  <a16:creationId xmlns:a16="http://schemas.microsoft.com/office/drawing/2014/main" id="{0639DF45-FE77-4AF7-9990-6C448999F66A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Lyon</a:t>
              </a:r>
            </a:p>
          </p:txBody>
        </p:sp>
        <p:sp>
          <p:nvSpPr>
            <p:cNvPr id="423" name="Ellipse 422">
              <a:extLst>
                <a:ext uri="{FF2B5EF4-FFF2-40B4-BE49-F238E27FC236}">
                  <a16:creationId xmlns:a16="http://schemas.microsoft.com/office/drawing/2014/main" id="{A1B62CD5-E2C7-4929-B75B-D982A12F95B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E4DDABA8-1A84-4943-82DB-94018BFC7B6F}"/>
              </a:ext>
            </a:extLst>
          </p:cNvPr>
          <p:cNvGrpSpPr/>
          <p:nvPr/>
        </p:nvGrpSpPr>
        <p:grpSpPr>
          <a:xfrm>
            <a:off x="7635780" y="4490361"/>
            <a:ext cx="556290" cy="92333"/>
            <a:chOff x="8056147" y="4533960"/>
            <a:chExt cx="556290" cy="92333"/>
          </a:xfrm>
          <a:solidFill>
            <a:srgbClr val="DADAF5"/>
          </a:solidFill>
        </p:grpSpPr>
        <p:sp>
          <p:nvSpPr>
            <p:cNvPr id="425" name="Textfeld 424">
              <a:extLst>
                <a:ext uri="{FF2B5EF4-FFF2-40B4-BE49-F238E27FC236}">
                  <a16:creationId xmlns:a16="http://schemas.microsoft.com/office/drawing/2014/main" id="{4093CCC0-555F-44C4-9748-A5E3C9337F8D}"/>
                </a:ext>
              </a:extLst>
            </p:cNvPr>
            <p:cNvSpPr txBox="1"/>
            <p:nvPr/>
          </p:nvSpPr>
          <p:spPr>
            <a:xfrm>
              <a:off x="8056147" y="4533960"/>
              <a:ext cx="481081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Lausanne</a:t>
              </a:r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204A9AF4-528F-4B8E-842C-5C3A9956288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7" name="Gruppieren 426">
            <a:extLst>
              <a:ext uri="{FF2B5EF4-FFF2-40B4-BE49-F238E27FC236}">
                <a16:creationId xmlns:a16="http://schemas.microsoft.com/office/drawing/2014/main" id="{6948855A-4408-4373-B9A1-9F1727429BE7}"/>
              </a:ext>
            </a:extLst>
          </p:cNvPr>
          <p:cNvGrpSpPr/>
          <p:nvPr/>
        </p:nvGrpSpPr>
        <p:grpSpPr>
          <a:xfrm>
            <a:off x="7829682" y="3982876"/>
            <a:ext cx="567173" cy="140558"/>
            <a:chOff x="8054548" y="4486350"/>
            <a:chExt cx="567173" cy="140558"/>
          </a:xfrm>
          <a:solidFill>
            <a:srgbClr val="DADAF5"/>
          </a:solidFill>
        </p:grpSpPr>
        <p:sp>
          <p:nvSpPr>
            <p:cNvPr id="428" name="Textfeld 427">
              <a:extLst>
                <a:ext uri="{FF2B5EF4-FFF2-40B4-BE49-F238E27FC236}">
                  <a16:creationId xmlns:a16="http://schemas.microsoft.com/office/drawing/2014/main" id="{8CC0326C-52D2-403D-9C93-097E999E11A3}"/>
                </a:ext>
              </a:extLst>
            </p:cNvPr>
            <p:cNvSpPr txBox="1"/>
            <p:nvPr/>
          </p:nvSpPr>
          <p:spPr>
            <a:xfrm>
              <a:off x="8054548" y="4534575"/>
              <a:ext cx="567173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Luxembourg</a:t>
              </a:r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949A1CB6-FA76-40F8-8A14-3DB57BCD3FB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32C6E3BF-18D7-4D69-87E6-59D18FA3AB32}"/>
              </a:ext>
            </a:extLst>
          </p:cNvPr>
          <p:cNvGrpSpPr/>
          <p:nvPr/>
        </p:nvGrpSpPr>
        <p:grpSpPr>
          <a:xfrm>
            <a:off x="8907563" y="4322151"/>
            <a:ext cx="425203" cy="92333"/>
            <a:chOff x="8187234" y="4549748"/>
            <a:chExt cx="425203" cy="92333"/>
          </a:xfrm>
        </p:grpSpPr>
        <p:sp>
          <p:nvSpPr>
            <p:cNvPr id="431" name="Textfeld 430">
              <a:extLst>
                <a:ext uri="{FF2B5EF4-FFF2-40B4-BE49-F238E27FC236}">
                  <a16:creationId xmlns:a16="http://schemas.microsoft.com/office/drawing/2014/main" id="{B674785A-B178-4C29-B43A-6A3BB1DCBD1B}"/>
                </a:ext>
              </a:extLst>
            </p:cNvPr>
            <p:cNvSpPr txBox="1"/>
            <p:nvPr/>
          </p:nvSpPr>
          <p:spPr>
            <a:xfrm>
              <a:off x="8187234" y="45497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Vienna</a:t>
              </a:r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CB4BDB66-119C-47AA-9569-40C7C8CC7521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3" name="Gruppieren 432">
            <a:extLst>
              <a:ext uri="{FF2B5EF4-FFF2-40B4-BE49-F238E27FC236}">
                <a16:creationId xmlns:a16="http://schemas.microsoft.com/office/drawing/2014/main" id="{3A05B3F1-14FE-4CBA-ABDA-6ED6723E9C52}"/>
              </a:ext>
            </a:extLst>
          </p:cNvPr>
          <p:cNvGrpSpPr/>
          <p:nvPr/>
        </p:nvGrpSpPr>
        <p:grpSpPr>
          <a:xfrm>
            <a:off x="9478516" y="4296779"/>
            <a:ext cx="533017" cy="92333"/>
            <a:chOff x="8136161" y="4518575"/>
            <a:chExt cx="533017" cy="92333"/>
          </a:xfrm>
        </p:grpSpPr>
        <p:sp>
          <p:nvSpPr>
            <p:cNvPr id="434" name="Textfeld 433">
              <a:extLst>
                <a:ext uri="{FF2B5EF4-FFF2-40B4-BE49-F238E27FC236}">
                  <a16:creationId xmlns:a16="http://schemas.microsoft.com/office/drawing/2014/main" id="{2F5FABE9-8953-4C74-80A2-1F45D419D334}"/>
                </a:ext>
              </a:extLst>
            </p:cNvPr>
            <p:cNvSpPr txBox="1"/>
            <p:nvPr/>
          </p:nvSpPr>
          <p:spPr>
            <a:xfrm>
              <a:off x="8211948" y="4518575"/>
              <a:ext cx="45723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Bratislava</a:t>
              </a:r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8C0221F3-C9CE-4DA9-AFED-DCC94F0B9F5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6" name="Gruppieren 435">
            <a:extLst>
              <a:ext uri="{FF2B5EF4-FFF2-40B4-BE49-F238E27FC236}">
                <a16:creationId xmlns:a16="http://schemas.microsoft.com/office/drawing/2014/main" id="{FD085599-36FF-4C30-B42F-D040729B5673}"/>
              </a:ext>
            </a:extLst>
          </p:cNvPr>
          <p:cNvGrpSpPr/>
          <p:nvPr/>
        </p:nvGrpSpPr>
        <p:grpSpPr>
          <a:xfrm>
            <a:off x="6459960" y="5420008"/>
            <a:ext cx="462567" cy="92333"/>
            <a:chOff x="8136161" y="4523576"/>
            <a:chExt cx="462567" cy="92333"/>
          </a:xfrm>
        </p:grpSpPr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08CC24AB-C93F-474D-B02C-9CFFFA084B73}"/>
                </a:ext>
              </a:extLst>
            </p:cNvPr>
            <p:cNvSpPr txBox="1"/>
            <p:nvPr/>
          </p:nvSpPr>
          <p:spPr>
            <a:xfrm>
              <a:off x="8238688" y="452357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Madrid</a:t>
              </a:r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F7D06720-B8F3-4455-B3FC-3C0B13E7676A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E962E7FB-090E-433B-A9AB-FEA2137B63D3}"/>
              </a:ext>
            </a:extLst>
          </p:cNvPr>
          <p:cNvGrpSpPr/>
          <p:nvPr/>
        </p:nvGrpSpPr>
        <p:grpSpPr>
          <a:xfrm>
            <a:off x="5926943" y="5950963"/>
            <a:ext cx="942820" cy="92333"/>
            <a:chOff x="8136161" y="4507474"/>
            <a:chExt cx="942820" cy="92333"/>
          </a:xfrm>
        </p:grpSpPr>
        <p:sp>
          <p:nvSpPr>
            <p:cNvPr id="440" name="Textfeld 439">
              <a:extLst>
                <a:ext uri="{FF2B5EF4-FFF2-40B4-BE49-F238E27FC236}">
                  <a16:creationId xmlns:a16="http://schemas.microsoft.com/office/drawing/2014/main" id="{07FA2673-BDD9-4379-AD57-69AB05AAEAD6}"/>
                </a:ext>
              </a:extLst>
            </p:cNvPr>
            <p:cNvSpPr txBox="1"/>
            <p:nvPr/>
          </p:nvSpPr>
          <p:spPr>
            <a:xfrm>
              <a:off x="8212145" y="4507474"/>
              <a:ext cx="866836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Jerez de la Frontera</a:t>
              </a:r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F3BE9CBB-BCE5-4DB7-9D7C-F2E43A801011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2" name="Gruppieren 441">
            <a:extLst>
              <a:ext uri="{FF2B5EF4-FFF2-40B4-BE49-F238E27FC236}">
                <a16:creationId xmlns:a16="http://schemas.microsoft.com/office/drawing/2014/main" id="{02CF6360-09F5-43CB-83D7-88F4A9172812}"/>
              </a:ext>
            </a:extLst>
          </p:cNvPr>
          <p:cNvGrpSpPr/>
          <p:nvPr/>
        </p:nvGrpSpPr>
        <p:grpSpPr>
          <a:xfrm>
            <a:off x="7944694" y="6483639"/>
            <a:ext cx="464949" cy="92333"/>
            <a:chOff x="8147488" y="4546916"/>
            <a:chExt cx="464949" cy="92333"/>
          </a:xfrm>
        </p:grpSpPr>
        <p:sp>
          <p:nvSpPr>
            <p:cNvPr id="443" name="Textfeld 442">
              <a:extLst>
                <a:ext uri="{FF2B5EF4-FFF2-40B4-BE49-F238E27FC236}">
                  <a16:creationId xmlns:a16="http://schemas.microsoft.com/office/drawing/2014/main" id="{0EBCD736-A813-4F31-A4EE-A9E3CF088288}"/>
                </a:ext>
              </a:extLst>
            </p:cNvPr>
            <p:cNvSpPr txBox="1"/>
            <p:nvPr/>
          </p:nvSpPr>
          <p:spPr>
            <a:xfrm>
              <a:off x="8147488" y="454691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Tunis</a:t>
              </a:r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C013ABDE-EAD6-4542-8A0D-8998867AF5A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85901DD0-3678-4D4C-B33D-23B252FDED06}"/>
              </a:ext>
            </a:extLst>
          </p:cNvPr>
          <p:cNvGrpSpPr/>
          <p:nvPr/>
        </p:nvGrpSpPr>
        <p:grpSpPr>
          <a:xfrm>
            <a:off x="4999760" y="5429616"/>
            <a:ext cx="690011" cy="107722"/>
            <a:chOff x="7922426" y="4533029"/>
            <a:chExt cx="690011" cy="107722"/>
          </a:xfrm>
        </p:grpSpPr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B52E734B-CAD7-4256-978C-18CDB034E36A}"/>
                </a:ext>
              </a:extLst>
            </p:cNvPr>
            <p:cNvSpPr txBox="1"/>
            <p:nvPr/>
          </p:nvSpPr>
          <p:spPr>
            <a:xfrm>
              <a:off x="7922426" y="4533029"/>
              <a:ext cx="55715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Lisbon</a:t>
              </a:r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05C7E062-EE91-46F3-961B-372D9767122D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47C73A2A-D54F-4110-A713-5703B6C758B6}"/>
              </a:ext>
            </a:extLst>
          </p:cNvPr>
          <p:cNvGrpSpPr/>
          <p:nvPr/>
        </p:nvGrpSpPr>
        <p:grpSpPr>
          <a:xfrm>
            <a:off x="8544012" y="3764282"/>
            <a:ext cx="435249" cy="92333"/>
            <a:chOff x="8177188" y="4533960"/>
            <a:chExt cx="435249" cy="92333"/>
          </a:xfrm>
        </p:grpSpPr>
        <p:sp>
          <p:nvSpPr>
            <p:cNvPr id="449" name="Textfeld 448">
              <a:extLst>
                <a:ext uri="{FF2B5EF4-FFF2-40B4-BE49-F238E27FC236}">
                  <a16:creationId xmlns:a16="http://schemas.microsoft.com/office/drawing/2014/main" id="{087A794E-9393-4EE1-965D-7170140FA7A1}"/>
                </a:ext>
              </a:extLst>
            </p:cNvPr>
            <p:cNvSpPr txBox="1"/>
            <p:nvPr/>
          </p:nvSpPr>
          <p:spPr>
            <a:xfrm>
              <a:off x="8177188" y="453396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Leipzig</a:t>
              </a:r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2D3C8CED-6930-47DA-89F3-23B4A62C0DC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8A96D300-5A18-45C1-AF41-AB73BD0F2210}"/>
              </a:ext>
            </a:extLst>
          </p:cNvPr>
          <p:cNvGrpSpPr/>
          <p:nvPr/>
        </p:nvGrpSpPr>
        <p:grpSpPr>
          <a:xfrm>
            <a:off x="8295207" y="3612875"/>
            <a:ext cx="609957" cy="92333"/>
            <a:chOff x="8136161" y="4517462"/>
            <a:chExt cx="609957" cy="92333"/>
          </a:xfrm>
        </p:grpSpPr>
        <p:sp>
          <p:nvSpPr>
            <p:cNvPr id="452" name="Textfeld 451">
              <a:extLst>
                <a:ext uri="{FF2B5EF4-FFF2-40B4-BE49-F238E27FC236}">
                  <a16:creationId xmlns:a16="http://schemas.microsoft.com/office/drawing/2014/main" id="{5B94CED6-28CB-4F89-81B9-F4249B17F249}"/>
                </a:ext>
              </a:extLst>
            </p:cNvPr>
            <p:cNvSpPr txBox="1"/>
            <p:nvPr/>
          </p:nvSpPr>
          <p:spPr>
            <a:xfrm>
              <a:off x="8220768" y="4517462"/>
              <a:ext cx="52535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Düsseldorf</a:t>
              </a:r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DC05E0B6-1148-483C-9AE9-F12F5E4EECC8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2F78B2C3-0314-4E44-8012-BACC61DBAD25}"/>
              </a:ext>
            </a:extLst>
          </p:cNvPr>
          <p:cNvGrpSpPr/>
          <p:nvPr/>
        </p:nvGrpSpPr>
        <p:grpSpPr>
          <a:xfrm>
            <a:off x="10535579" y="3749130"/>
            <a:ext cx="453707" cy="92333"/>
            <a:chOff x="8158730" y="4545783"/>
            <a:chExt cx="453707" cy="92333"/>
          </a:xfrm>
        </p:grpSpPr>
        <p:sp>
          <p:nvSpPr>
            <p:cNvPr id="455" name="Textfeld 454">
              <a:extLst>
                <a:ext uri="{FF2B5EF4-FFF2-40B4-BE49-F238E27FC236}">
                  <a16:creationId xmlns:a16="http://schemas.microsoft.com/office/drawing/2014/main" id="{A335D533-3ECE-4A64-B684-88B36CDA1DF3}"/>
                </a:ext>
              </a:extLst>
            </p:cNvPr>
            <p:cNvSpPr txBox="1"/>
            <p:nvPr/>
          </p:nvSpPr>
          <p:spPr>
            <a:xfrm>
              <a:off x="8158730" y="454578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Kiev</a:t>
              </a:r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3819D690-41FA-453F-8ED9-DF7E468D46CC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7" name="Gruppieren 456">
            <a:extLst>
              <a:ext uri="{FF2B5EF4-FFF2-40B4-BE49-F238E27FC236}">
                <a16:creationId xmlns:a16="http://schemas.microsoft.com/office/drawing/2014/main" id="{8BE87C98-5CA1-49A9-A0EA-845421725EA3}"/>
              </a:ext>
            </a:extLst>
          </p:cNvPr>
          <p:cNvGrpSpPr/>
          <p:nvPr/>
        </p:nvGrpSpPr>
        <p:grpSpPr>
          <a:xfrm>
            <a:off x="9381717" y="3581559"/>
            <a:ext cx="601999" cy="92333"/>
            <a:chOff x="8010438" y="4542857"/>
            <a:chExt cx="601999" cy="92333"/>
          </a:xfrm>
        </p:grpSpPr>
        <p:sp>
          <p:nvSpPr>
            <p:cNvPr id="458" name="Textfeld 457">
              <a:extLst>
                <a:ext uri="{FF2B5EF4-FFF2-40B4-BE49-F238E27FC236}">
                  <a16:creationId xmlns:a16="http://schemas.microsoft.com/office/drawing/2014/main" id="{504C86B7-A065-41BD-95BA-65A946E23734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Warsaw</a:t>
              </a:r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4194EF05-1629-4C6E-A6B3-18C18447F5DE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0" name="Gruppieren 459">
            <a:extLst>
              <a:ext uri="{FF2B5EF4-FFF2-40B4-BE49-F238E27FC236}">
                <a16:creationId xmlns:a16="http://schemas.microsoft.com/office/drawing/2014/main" id="{42704DEE-12AF-44A6-A286-0AC9A20B072A}"/>
              </a:ext>
            </a:extLst>
          </p:cNvPr>
          <p:cNvGrpSpPr/>
          <p:nvPr/>
        </p:nvGrpSpPr>
        <p:grpSpPr>
          <a:xfrm>
            <a:off x="7461839" y="3766838"/>
            <a:ext cx="580562" cy="92333"/>
            <a:chOff x="8031875" y="4554554"/>
            <a:chExt cx="580562" cy="92333"/>
          </a:xfrm>
          <a:solidFill>
            <a:srgbClr val="DADAF5"/>
          </a:solidFill>
        </p:grpSpPr>
        <p:sp>
          <p:nvSpPr>
            <p:cNvPr id="461" name="Textfeld 460">
              <a:extLst>
                <a:ext uri="{FF2B5EF4-FFF2-40B4-BE49-F238E27FC236}">
                  <a16:creationId xmlns:a16="http://schemas.microsoft.com/office/drawing/2014/main" id="{EBAAA1B0-E906-4962-8BB3-C36044A6A603}"/>
                </a:ext>
              </a:extLst>
            </p:cNvPr>
            <p:cNvSpPr txBox="1"/>
            <p:nvPr/>
          </p:nvSpPr>
          <p:spPr>
            <a:xfrm>
              <a:off x="8031875" y="4554554"/>
              <a:ext cx="494988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Brussels</a:t>
              </a:r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CE02B419-2787-44FB-AAC9-5F8417BAD91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01CAB728-C0E9-457B-94F7-F4F253F2B447}"/>
              </a:ext>
            </a:extLst>
          </p:cNvPr>
          <p:cNvGrpSpPr/>
          <p:nvPr/>
        </p:nvGrpSpPr>
        <p:grpSpPr>
          <a:xfrm>
            <a:off x="6883073" y="3478115"/>
            <a:ext cx="601999" cy="92333"/>
            <a:chOff x="8010438" y="4542857"/>
            <a:chExt cx="601999" cy="92333"/>
          </a:xfrm>
          <a:solidFill>
            <a:srgbClr val="DADAF5"/>
          </a:solidFill>
        </p:grpSpPr>
        <p:sp>
          <p:nvSpPr>
            <p:cNvPr id="464" name="Textfeld 463">
              <a:extLst>
                <a:ext uri="{FF2B5EF4-FFF2-40B4-BE49-F238E27FC236}">
                  <a16:creationId xmlns:a16="http://schemas.microsoft.com/office/drawing/2014/main" id="{759DA782-332A-4D22-8869-425CC12C568B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London</a:t>
              </a:r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DCB4E8C2-2657-42D7-BD70-91082471C12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1D977FCD-5C05-4F7E-9782-A48D4965994B}"/>
              </a:ext>
            </a:extLst>
          </p:cNvPr>
          <p:cNvGrpSpPr/>
          <p:nvPr/>
        </p:nvGrpSpPr>
        <p:grpSpPr>
          <a:xfrm>
            <a:off x="7827609" y="3452747"/>
            <a:ext cx="540000" cy="151088"/>
            <a:chOff x="8107198" y="4371262"/>
            <a:chExt cx="540000" cy="151088"/>
          </a:xfrm>
          <a:solidFill>
            <a:srgbClr val="DADAF5"/>
          </a:solidFill>
        </p:grpSpPr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250CF39E-CB0C-4D54-A1EA-7C5237468F93}"/>
                </a:ext>
              </a:extLst>
            </p:cNvPr>
            <p:cNvSpPr txBox="1"/>
            <p:nvPr/>
          </p:nvSpPr>
          <p:spPr>
            <a:xfrm>
              <a:off x="8107198" y="4371262"/>
              <a:ext cx="54000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Verdana"/>
                  <a:ea typeface="+mn-ea"/>
                  <a:cs typeface="+mn-cs"/>
                </a:rPr>
                <a:t>Amsterdam</a:t>
              </a:r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B50338F1-4696-409D-A986-C164DEE48D6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9" name="Gruppieren 468">
            <a:extLst>
              <a:ext uri="{FF2B5EF4-FFF2-40B4-BE49-F238E27FC236}">
                <a16:creationId xmlns:a16="http://schemas.microsoft.com/office/drawing/2014/main" id="{BEBBAB18-BF0A-4A91-AF2D-8B6A83D484EF}"/>
              </a:ext>
            </a:extLst>
          </p:cNvPr>
          <p:cNvGrpSpPr/>
          <p:nvPr/>
        </p:nvGrpSpPr>
        <p:grpSpPr>
          <a:xfrm>
            <a:off x="9022214" y="2900411"/>
            <a:ext cx="459248" cy="92333"/>
            <a:chOff x="8136161" y="4516411"/>
            <a:chExt cx="459248" cy="92333"/>
          </a:xfrm>
        </p:grpSpPr>
        <p:sp>
          <p:nvSpPr>
            <p:cNvPr id="470" name="Textfeld 469">
              <a:extLst>
                <a:ext uri="{FF2B5EF4-FFF2-40B4-BE49-F238E27FC236}">
                  <a16:creationId xmlns:a16="http://schemas.microsoft.com/office/drawing/2014/main" id="{4F90E1F0-B345-4554-8E1E-2F4CB1F7CE88}"/>
                </a:ext>
              </a:extLst>
            </p:cNvPr>
            <p:cNvSpPr txBox="1"/>
            <p:nvPr/>
          </p:nvSpPr>
          <p:spPr>
            <a:xfrm>
              <a:off x="8235369" y="451641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Malmö</a:t>
              </a:r>
            </a:p>
          </p:txBody>
        </p:sp>
        <p:sp>
          <p:nvSpPr>
            <p:cNvPr id="471" name="Ellipse 470">
              <a:extLst>
                <a:ext uri="{FF2B5EF4-FFF2-40B4-BE49-F238E27FC236}">
                  <a16:creationId xmlns:a16="http://schemas.microsoft.com/office/drawing/2014/main" id="{3CFE28EE-C52C-4C05-A8F9-9FC9F7DB352D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2" name="Gruppieren 471">
            <a:extLst>
              <a:ext uri="{FF2B5EF4-FFF2-40B4-BE49-F238E27FC236}">
                <a16:creationId xmlns:a16="http://schemas.microsoft.com/office/drawing/2014/main" id="{52A4BD8F-FB65-46A6-8AC1-A2BDD7A0B4BE}"/>
              </a:ext>
            </a:extLst>
          </p:cNvPr>
          <p:cNvGrpSpPr/>
          <p:nvPr/>
        </p:nvGrpSpPr>
        <p:grpSpPr>
          <a:xfrm>
            <a:off x="8618526" y="1998692"/>
            <a:ext cx="429463" cy="153551"/>
            <a:chOff x="8144034" y="4368799"/>
            <a:chExt cx="429463" cy="153551"/>
          </a:xfrm>
        </p:grpSpPr>
        <p:sp>
          <p:nvSpPr>
            <p:cNvPr id="473" name="Textfeld 472">
              <a:extLst>
                <a:ext uri="{FF2B5EF4-FFF2-40B4-BE49-F238E27FC236}">
                  <a16:creationId xmlns:a16="http://schemas.microsoft.com/office/drawing/2014/main" id="{DD715E2A-AA64-490C-A950-E543665EBDD4}"/>
                </a:ext>
              </a:extLst>
            </p:cNvPr>
            <p:cNvSpPr txBox="1"/>
            <p:nvPr/>
          </p:nvSpPr>
          <p:spPr>
            <a:xfrm>
              <a:off x="8144034" y="436879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Oslo</a:t>
              </a:r>
            </a:p>
          </p:txBody>
        </p:sp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85100E3A-FAA6-4D02-9D3C-FE46C530A12C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5" name="Gruppieren 474">
            <a:extLst>
              <a:ext uri="{FF2B5EF4-FFF2-40B4-BE49-F238E27FC236}">
                <a16:creationId xmlns:a16="http://schemas.microsoft.com/office/drawing/2014/main" id="{00C39AEC-3DC7-48C7-9CF6-52B9AAFCA4D0}"/>
              </a:ext>
            </a:extLst>
          </p:cNvPr>
          <p:cNvGrpSpPr/>
          <p:nvPr/>
        </p:nvGrpSpPr>
        <p:grpSpPr>
          <a:xfrm>
            <a:off x="9957499" y="1922360"/>
            <a:ext cx="429463" cy="143181"/>
            <a:chOff x="8128181" y="4379169"/>
            <a:chExt cx="429463" cy="143181"/>
          </a:xfrm>
        </p:grpSpPr>
        <p:sp>
          <p:nvSpPr>
            <p:cNvPr id="476" name="Textfeld 475">
              <a:extLst>
                <a:ext uri="{FF2B5EF4-FFF2-40B4-BE49-F238E27FC236}">
                  <a16:creationId xmlns:a16="http://schemas.microsoft.com/office/drawing/2014/main" id="{25CEC3A4-56C0-4219-9D0A-2D5B8FA768D9}"/>
                </a:ext>
              </a:extLst>
            </p:cNvPr>
            <p:cNvSpPr txBox="1"/>
            <p:nvPr/>
          </p:nvSpPr>
          <p:spPr>
            <a:xfrm>
              <a:off x="8128181" y="437916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Helsinki</a:t>
              </a:r>
            </a:p>
          </p:txBody>
        </p: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34D4C5E8-8C8B-470D-B008-FE8783F0EB54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" name="Ellipse 1"/>
          <p:cNvSpPr>
            <a:spLocks noChangeAspect="1"/>
          </p:cNvSpPr>
          <p:nvPr/>
        </p:nvSpPr>
        <p:spPr>
          <a:xfrm>
            <a:off x="8849324" y="155977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23</a:t>
            </a:r>
          </a:p>
        </p:txBody>
      </p:sp>
      <p:sp>
        <p:nvSpPr>
          <p:cNvPr id="479" name="Ellipse 478"/>
          <p:cNvSpPr>
            <a:spLocks noChangeAspect="1"/>
          </p:cNvSpPr>
          <p:nvPr/>
        </p:nvSpPr>
        <p:spPr>
          <a:xfrm>
            <a:off x="9624400" y="370066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8</a:t>
            </a:r>
          </a:p>
        </p:txBody>
      </p:sp>
      <p:sp>
        <p:nvSpPr>
          <p:cNvPr id="483" name="Ellipse 482"/>
          <p:cNvSpPr>
            <a:spLocks noChangeAspect="1"/>
          </p:cNvSpPr>
          <p:nvPr/>
        </p:nvSpPr>
        <p:spPr>
          <a:xfrm>
            <a:off x="7355078" y="4113107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Ellipse 483"/>
          <p:cNvSpPr>
            <a:spLocks noChangeAspect="1"/>
          </p:cNvSpPr>
          <p:nvPr/>
        </p:nvSpPr>
        <p:spPr>
          <a:xfrm>
            <a:off x="7950651" y="3714254"/>
            <a:ext cx="324464" cy="324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Ellipse 484"/>
          <p:cNvSpPr>
            <a:spLocks noChangeAspect="1"/>
          </p:cNvSpPr>
          <p:nvPr/>
        </p:nvSpPr>
        <p:spPr>
          <a:xfrm>
            <a:off x="6001331" y="5435340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6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Ellipse 485"/>
          <p:cNvSpPr>
            <a:spLocks noChangeAspect="1"/>
          </p:cNvSpPr>
          <p:nvPr/>
        </p:nvSpPr>
        <p:spPr>
          <a:xfrm>
            <a:off x="6909172" y="276940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19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Ellipse 487"/>
          <p:cNvSpPr>
            <a:spLocks noChangeAspect="1"/>
          </p:cNvSpPr>
          <p:nvPr/>
        </p:nvSpPr>
        <p:spPr>
          <a:xfrm>
            <a:off x="8546612" y="502387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</a:t>
            </a:r>
          </a:p>
        </p:txBody>
      </p:sp>
      <p:sp>
        <p:nvSpPr>
          <p:cNvPr id="490" name="Ellipse 489"/>
          <p:cNvSpPr>
            <a:spLocks noChangeAspect="1"/>
          </p:cNvSpPr>
          <p:nvPr/>
        </p:nvSpPr>
        <p:spPr>
          <a:xfrm>
            <a:off x="652060" y="5608134"/>
            <a:ext cx="180258" cy="180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5605946"/>
            <a:ext cx="30243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Long-term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purchase agreements and short-term market access / portfolio management</a:t>
            </a:r>
          </a:p>
        </p:txBody>
      </p:sp>
      <p:sp>
        <p:nvSpPr>
          <p:cNvPr id="495" name="Ellipse 478"/>
          <p:cNvSpPr>
            <a:spLocks noChangeAspect="1"/>
          </p:cNvSpPr>
          <p:nvPr/>
        </p:nvSpPr>
        <p:spPr>
          <a:xfrm>
            <a:off x="10246928" y="447835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</a:p>
        </p:txBody>
      </p:sp>
      <p:sp>
        <p:nvSpPr>
          <p:cNvPr id="482" name="Ellipse 1"/>
          <p:cNvSpPr>
            <a:spLocks noChangeAspect="1"/>
          </p:cNvSpPr>
          <p:nvPr/>
        </p:nvSpPr>
        <p:spPr>
          <a:xfrm>
            <a:off x="649353" y="5995961"/>
            <a:ext cx="185672" cy="185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#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911424" y="6012909"/>
            <a:ext cx="25202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TWh contracted energy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Ellipse 483"/>
          <p:cNvSpPr>
            <a:spLocks noChangeAspect="1"/>
          </p:cNvSpPr>
          <p:nvPr/>
        </p:nvSpPr>
        <p:spPr>
          <a:xfrm>
            <a:off x="8565297" y="325354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</a:p>
        </p:txBody>
      </p:sp>
      <p:sp>
        <p:nvSpPr>
          <p:cNvPr id="493" name="Ellipse 486"/>
          <p:cNvSpPr>
            <a:spLocks noChangeAspect="1"/>
          </p:cNvSpPr>
          <p:nvPr/>
        </p:nvSpPr>
        <p:spPr>
          <a:xfrm>
            <a:off x="7348497" y="608794"/>
            <a:ext cx="396000" cy="3954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11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Ellipse 483"/>
          <p:cNvSpPr>
            <a:spLocks noChangeAspect="1"/>
          </p:cNvSpPr>
          <p:nvPr/>
        </p:nvSpPr>
        <p:spPr>
          <a:xfrm>
            <a:off x="7865862" y="2983062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</a:t>
            </a:r>
          </a:p>
        </p:txBody>
      </p:sp>
      <p:sp>
        <p:nvSpPr>
          <p:cNvPr id="11" name="Arc 10"/>
          <p:cNvSpPr/>
          <p:nvPr/>
        </p:nvSpPr>
        <p:spPr>
          <a:xfrm rot="5634061">
            <a:off x="5506803" y="-1159155"/>
            <a:ext cx="2977898" cy="2977898"/>
          </a:xfrm>
          <a:prstGeom prst="arc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64719" y="6581190"/>
            <a:ext cx="147348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Figures reporting 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date 30.9.2021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244" name="Slide Number Placeholder 2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8</a:t>
            </a:fld>
            <a:endParaRPr lang="en-GB" dirty="0"/>
          </a:p>
        </p:txBody>
      </p:sp>
      <p:pic>
        <p:nvPicPr>
          <p:cNvPr id="492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ADVANCED ANALYTICS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295796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Markets get faster,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publish more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information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343672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Competitors 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investigating the 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possibilities,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impacting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optimal behaviour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1783" y="1988840"/>
            <a:ext cx="4689763" cy="3718113"/>
          </a:xfrm>
          <a:prstGeom prst="roundRect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Automate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decision process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simultaneously benefit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from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more information 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Keep market shares and grow them as smaller competitors might not have the means to respond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Understand implications and know how to react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Adjust trading concepts to changing market rules (game theory) as competitors are relying on analytics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Be able to benefit from new information sources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Most of the new opportunities will require analytics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New joiners will expect professional frameworks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Get ready for upcoming markets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/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Prepare and master the toolkit 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Detect (or even create?)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77533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New opportunities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/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 existing markets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thanks to new data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92344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GB" sz="1100" b="1" dirty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Entering </a:t>
            </a: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new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Markets and explore</a:t>
            </a: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different approaches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9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TSnLPrTgvbOs51f3742A"/>
</p:tagLst>
</file>

<file path=ppt/theme/theme1.xml><?xml version="1.0" encoding="utf-8"?>
<a:theme xmlns:a="http://schemas.openxmlformats.org/drawingml/2006/main" name="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2.xml><?xml version="1.0" encoding="utf-8"?>
<a:theme xmlns:a="http://schemas.openxmlformats.org/drawingml/2006/main" name="1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3.xml><?xml version="1.0" encoding="utf-8"?>
<a:theme xmlns:a="http://schemas.openxmlformats.org/drawingml/2006/main" name="2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4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1" ma:contentTypeDescription="Ein neues Dokument erstellen." ma:contentTypeScope="" ma:versionID="c1c5daacc5f11f71f165ca53949573d1">
  <xsd:schema xmlns:xsd="http://www.w3.org/2001/XMLSchema" xmlns:xs="http://www.w3.org/2001/XMLSchema" xmlns:p="http://schemas.microsoft.com/office/2006/metadata/properties" xmlns:ns2="c9077d15-72ed-4fec-bcfe-3472729e9195" targetNamespace="http://schemas.microsoft.com/office/2006/metadata/properties" ma:root="true" ma:fieldsID="21fde61944c682fd238978b96a8d7f8b" ns2:_="">
    <xsd:import namespace="c9077d15-72ed-4fec-bcfe-3472729e91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711DA5-D012-41E9-B668-198D5AEB2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389CE-F2E4-4929-8C37-24BCD70BC37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814995-30EC-42F4-8221-AAA0E891BD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EN_copmpact</Template>
  <TotalTime>0</TotalTime>
  <Words>1542</Words>
  <Application>Microsoft Office PowerPoint</Application>
  <PresentationFormat>Widescreen</PresentationFormat>
  <Paragraphs>423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Segoe UI</vt:lpstr>
      <vt:lpstr>Verdana</vt:lpstr>
      <vt:lpstr>Wingdings</vt:lpstr>
      <vt:lpstr>Axpo</vt:lpstr>
      <vt:lpstr>1_Axpo</vt:lpstr>
      <vt:lpstr>2_Axpo</vt:lpstr>
      <vt:lpstr>think-cell Folie</vt:lpstr>
      <vt:lpstr>Advanced Analytics with Azure DevOps Dojo </vt:lpstr>
      <vt:lpstr>SESSION ABSTRACT:-</vt:lpstr>
      <vt:lpstr>SPEAKER INTRODUCTION:-</vt:lpstr>
      <vt:lpstr>SPEAKER INTRODUCTION:-</vt:lpstr>
      <vt:lpstr>AGENDA:-</vt:lpstr>
      <vt:lpstr>PowerPoint Presentation</vt:lpstr>
      <vt:lpstr>Leveraging volatility and optionality</vt:lpstr>
      <vt:lpstr>PORTFOLIO:-</vt:lpstr>
      <vt:lpstr>WHY ADVANCED ANALYTICS ?</vt:lpstr>
      <vt:lpstr>MAKE A GUESS ?</vt:lpstr>
      <vt:lpstr>PHYSICAL POWER TRADING:-</vt:lpstr>
      <vt:lpstr>IDEAS IN A COMPLEX WORLD:-</vt:lpstr>
      <vt:lpstr>ANALYTICS AT AXPO:-</vt:lpstr>
      <vt:lpstr>CURRENT MODELS | FACTS &amp; FIGURES:-</vt:lpstr>
      <vt:lpstr>PLATFORM DESIGN:-</vt:lpstr>
      <vt:lpstr>AZURE ARCHITECTURE:-</vt:lpstr>
      <vt:lpstr>DEVOPS IN ADVANCED  ANALYTICS:-</vt:lpstr>
      <vt:lpstr>PIPELINE TEMPLATES:-</vt:lpstr>
      <vt:lpstr>MULTIPLE ENVIRONMENT:-</vt:lpstr>
      <vt:lpstr>DEVOPS SSH WITH TF MODULES:-</vt:lpstr>
      <vt:lpstr>HOW WE ONBOARD  USE CASE:-</vt:lpstr>
      <vt:lpstr>DEMO WORKFLOW:-</vt:lpstr>
      <vt:lpstr>GRATITUDE:- </vt:lpstr>
      <vt:lpstr>PowerPoint Presentation</vt:lpstr>
    </vt:vector>
  </TitlesOfParts>
  <Company>Avectris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Analytics &amp; DevOps Dojo</dc:title>
  <dc:creator>Senn Adrian TDD</dc:creator>
  <cp:lastModifiedBy>Mitra Arindam TCI-I</cp:lastModifiedBy>
  <cp:revision>87</cp:revision>
  <dcterms:created xsi:type="dcterms:W3CDTF">2023-04-28T14:51:59Z</dcterms:created>
  <dcterms:modified xsi:type="dcterms:W3CDTF">2023-05-10T10:37:07Z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148412639</vt:i4>
  </property>
  <property fmtid="{D5CDD505-2E9C-101B-9397-08002B2CF9AE}" pid="3" name="_NewReviewCycle">
    <vt:lpwstr/>
  </property>
  <property fmtid="{D5CDD505-2E9C-101B-9397-08002B2CF9AE}" pid="4" name="_EmailSubject">
    <vt:lpwstr>Austausch MS PowerPoint u. Excel</vt:lpwstr>
  </property>
  <property fmtid="{D5CDD505-2E9C-101B-9397-08002B2CF9AE}" pid="5" name="_AuthorEmail">
    <vt:lpwstr>Isabelle.Grabolus@axpo.com</vt:lpwstr>
  </property>
  <property fmtid="{D5CDD505-2E9C-101B-9397-08002B2CF9AE}" pid="6" name="_AuthorEmailDisplayName">
    <vt:lpwstr>Grabolus Isabelle MKN</vt:lpwstr>
  </property>
  <property fmtid="{D5CDD505-2E9C-101B-9397-08002B2CF9AE}" pid="7" name="ContentTypeId">
    <vt:lpwstr>0x0101000E594130A2AF244FBF3F304D904ED593</vt:lpwstr>
  </property>
  <property fmtid="{D5CDD505-2E9C-101B-9397-08002B2CF9AE}" pid="8" name="_PreviousAdHocReviewCycleID">
    <vt:i4>-703151674</vt:i4>
  </property>
</Properties>
</file>